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64" r:id="rId5"/>
    <p:sldId id="261" r:id="rId6"/>
    <p:sldId id="272" r:id="rId7"/>
    <p:sldId id="279" r:id="rId8"/>
    <p:sldId id="280" r:id="rId9"/>
    <p:sldId id="281" r:id="rId10"/>
    <p:sldId id="265" r:id="rId11"/>
    <p:sldId id="260" r:id="rId12"/>
    <p:sldId id="273" r:id="rId13"/>
    <p:sldId id="274" r:id="rId14"/>
    <p:sldId id="285" r:id="rId15"/>
    <p:sldId id="282" r:id="rId16"/>
    <p:sldId id="284" r:id="rId17"/>
    <p:sldId id="286" r:id="rId18"/>
    <p:sldId id="283" r:id="rId19"/>
    <p:sldId id="287" r:id="rId20"/>
    <p:sldId id="288" r:id="rId21"/>
    <p:sldId id="259" r:id="rId22"/>
    <p:sldId id="275" r:id="rId23"/>
    <p:sldId id="276" r:id="rId24"/>
    <p:sldId id="266" r:id="rId25"/>
    <p:sldId id="263" r:id="rId26"/>
    <p:sldId id="267" r:id="rId27"/>
    <p:sldId id="262" r:id="rId28"/>
    <p:sldId id="277" r:id="rId29"/>
    <p:sldId id="289" r:id="rId30"/>
    <p:sldId id="300" r:id="rId31"/>
    <p:sldId id="290" r:id="rId32"/>
    <p:sldId id="291" r:id="rId33"/>
    <p:sldId id="292" r:id="rId34"/>
    <p:sldId id="298" r:id="rId35"/>
    <p:sldId id="299" r:id="rId36"/>
    <p:sldId id="293" r:id="rId37"/>
    <p:sldId id="294" r:id="rId38"/>
    <p:sldId id="295" r:id="rId39"/>
    <p:sldId id="296" r:id="rId40"/>
    <p:sldId id="297" r:id="rId41"/>
    <p:sldId id="301" r:id="rId42"/>
    <p:sldId id="302" r:id="rId4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165" autoAdjust="0"/>
    <p:restoredTop sz="99536" autoAdjust="0"/>
  </p:normalViewPr>
  <p:slideViewPr>
    <p:cSldViewPr>
      <p:cViewPr varScale="1">
        <p:scale>
          <a:sx n="71" d="100"/>
          <a:sy n="71" d="100"/>
        </p:scale>
        <p:origin x="-96" y="-16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shiraishi\Documents\&#25968;&#23398;&#25945;&#32946;&#23398;&#20250;\&#39640;&#26657;&#20869;&#2348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hiraishi\Documents\&#25968;&#23398;&#25945;&#32946;&#23398;&#20250;\&#39640;&#26657;&#20869;&#2348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iraishi\Documents\&#25968;&#23398;&#25945;&#32946;&#23398;&#20250;\&#39640;&#26657;&#20869;&#23481;.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Sheet1!$B$2:$B$21</c:f>
            </c:numRef>
          </c:val>
        </c:ser>
        <c:ser>
          <c:idx val="1"/>
          <c:order val="1"/>
          <c:tx>
            <c:strRef>
              <c:f>Sheet1!$C$1</c:f>
              <c:strCache>
                <c:ptCount val="1"/>
                <c:pt idx="0">
                  <c:v>○教職</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Sheet1!$C$2:$C$21</c:f>
            </c:numRef>
          </c:val>
        </c:ser>
        <c:ser>
          <c:idx val="2"/>
          <c:order val="2"/>
          <c:tx>
            <c:strRef>
              <c:f>Sheet1!$D$1</c:f>
              <c:strCache>
                <c:ptCount val="1"/>
                <c:pt idx="0">
                  <c:v>○2次</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Sheet1!$D$2:$D$21</c:f>
            </c:numRef>
          </c:val>
        </c:ser>
        <c:ser>
          <c:idx val="3"/>
          <c:order val="3"/>
          <c:tx>
            <c:strRef>
              <c:f>Sheet1!$E$1</c:f>
              <c:strCache>
                <c:ptCount val="1"/>
                <c:pt idx="0">
                  <c:v>役立つ・おもしろい</c:v>
                </c:pt>
              </c:strCache>
            </c:strRef>
          </c:tx>
          <c:spPr>
            <a:solidFill>
              <a:schemeClr val="tx2"/>
            </a:solidFill>
          </c:spPr>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Sheet1!$E$2:$E$21</c:f>
              <c:numCache>
                <c:formatCode>General</c:formatCode>
                <c:ptCount val="20"/>
                <c:pt idx="0">
                  <c:v>15</c:v>
                </c:pt>
                <c:pt idx="1">
                  <c:v>22</c:v>
                </c:pt>
                <c:pt idx="2">
                  <c:v>18</c:v>
                </c:pt>
                <c:pt idx="3">
                  <c:v>15</c:v>
                </c:pt>
                <c:pt idx="4">
                  <c:v>21</c:v>
                </c:pt>
                <c:pt idx="5">
                  <c:v>15</c:v>
                </c:pt>
                <c:pt idx="6">
                  <c:v>18</c:v>
                </c:pt>
                <c:pt idx="7">
                  <c:v>21</c:v>
                </c:pt>
                <c:pt idx="8">
                  <c:v>18</c:v>
                </c:pt>
                <c:pt idx="9">
                  <c:v>22</c:v>
                </c:pt>
                <c:pt idx="10">
                  <c:v>16</c:v>
                </c:pt>
                <c:pt idx="11">
                  <c:v>25</c:v>
                </c:pt>
                <c:pt idx="12">
                  <c:v>22</c:v>
                </c:pt>
                <c:pt idx="13">
                  <c:v>37</c:v>
                </c:pt>
                <c:pt idx="14">
                  <c:v>19</c:v>
                </c:pt>
                <c:pt idx="15">
                  <c:v>28</c:v>
                </c:pt>
                <c:pt idx="16">
                  <c:v>29</c:v>
                </c:pt>
                <c:pt idx="17">
                  <c:v>20</c:v>
                </c:pt>
                <c:pt idx="18">
                  <c:v>36</c:v>
                </c:pt>
                <c:pt idx="19">
                  <c:v>18</c:v>
                </c:pt>
              </c:numCache>
            </c:numRef>
          </c:val>
        </c:ser>
        <c:ser>
          <c:idx val="4"/>
          <c:order val="4"/>
          <c:tx>
            <c:strRef>
              <c:f>Sheet1!$F$1</c:f>
              <c:strCache>
                <c:ptCount val="1"/>
                <c:pt idx="0">
                  <c:v>□</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Sheet1!$F$2:$F$21</c:f>
            </c:numRef>
          </c:val>
        </c:ser>
        <c:ser>
          <c:idx val="5"/>
          <c:order val="5"/>
          <c:tx>
            <c:strRef>
              <c:f>Sheet1!$G$1</c:f>
              <c:strCache>
                <c:ptCount val="1"/>
                <c:pt idx="0">
                  <c:v>□教</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Sheet1!$G$2:$G$21</c:f>
            </c:numRef>
          </c:val>
        </c:ser>
        <c:ser>
          <c:idx val="6"/>
          <c:order val="6"/>
          <c:tx>
            <c:strRef>
              <c:f>Sheet1!$H$1</c:f>
              <c:strCache>
                <c:ptCount val="1"/>
                <c:pt idx="0">
                  <c:v>□2次</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Sheet1!$H$2:$H$21</c:f>
            </c:numRef>
          </c:val>
        </c:ser>
        <c:ser>
          <c:idx val="7"/>
          <c:order val="7"/>
          <c:tx>
            <c:strRef>
              <c:f>Sheet1!$I$1</c:f>
              <c:strCache>
                <c:ptCount val="1"/>
                <c:pt idx="0">
                  <c:v>指導が難しい</c:v>
                </c:pt>
              </c:strCache>
            </c:strRef>
          </c:tx>
          <c:spPr>
            <a:solidFill>
              <a:srgbClr val="C00000"/>
            </a:solidFill>
          </c:spPr>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Sheet1!$I$2:$I$21</c:f>
              <c:numCache>
                <c:formatCode>General</c:formatCode>
                <c:ptCount val="20"/>
                <c:pt idx="0">
                  <c:v>9</c:v>
                </c:pt>
                <c:pt idx="1">
                  <c:v>10</c:v>
                </c:pt>
                <c:pt idx="2">
                  <c:v>10</c:v>
                </c:pt>
                <c:pt idx="3">
                  <c:v>10</c:v>
                </c:pt>
                <c:pt idx="4">
                  <c:v>11</c:v>
                </c:pt>
                <c:pt idx="5">
                  <c:v>11</c:v>
                </c:pt>
                <c:pt idx="6">
                  <c:v>13</c:v>
                </c:pt>
                <c:pt idx="7">
                  <c:v>14</c:v>
                </c:pt>
                <c:pt idx="8">
                  <c:v>14</c:v>
                </c:pt>
                <c:pt idx="9">
                  <c:v>15</c:v>
                </c:pt>
                <c:pt idx="10">
                  <c:v>15</c:v>
                </c:pt>
                <c:pt idx="11">
                  <c:v>18</c:v>
                </c:pt>
                <c:pt idx="12">
                  <c:v>18</c:v>
                </c:pt>
                <c:pt idx="13">
                  <c:v>20</c:v>
                </c:pt>
                <c:pt idx="14">
                  <c:v>20</c:v>
                </c:pt>
                <c:pt idx="15">
                  <c:v>21</c:v>
                </c:pt>
                <c:pt idx="16">
                  <c:v>24</c:v>
                </c:pt>
                <c:pt idx="17">
                  <c:v>26</c:v>
                </c:pt>
                <c:pt idx="18">
                  <c:v>29</c:v>
                </c:pt>
                <c:pt idx="19">
                  <c:v>33</c:v>
                </c:pt>
              </c:numCache>
            </c:numRef>
          </c:val>
        </c:ser>
        <c:dLbls>
          <c:showLegendKey val="0"/>
          <c:showVal val="0"/>
          <c:showCatName val="0"/>
          <c:showSerName val="0"/>
          <c:showPercent val="0"/>
          <c:showBubbleSize val="0"/>
        </c:dLbls>
        <c:gapWidth val="150"/>
        <c:axId val="35008896"/>
        <c:axId val="35010432"/>
      </c:barChart>
      <c:catAx>
        <c:axId val="35008896"/>
        <c:scaling>
          <c:orientation val="minMax"/>
        </c:scaling>
        <c:delete val="0"/>
        <c:axPos val="l"/>
        <c:majorTickMark val="out"/>
        <c:minorTickMark val="none"/>
        <c:tickLblPos val="nextTo"/>
        <c:txPr>
          <a:bodyPr/>
          <a:lstStyle/>
          <a:p>
            <a:pPr>
              <a:defRPr sz="1400" baseline="0"/>
            </a:pPr>
            <a:endParaRPr lang="ja-JP"/>
          </a:p>
        </c:txPr>
        <c:crossAx val="35010432"/>
        <c:crosses val="autoZero"/>
        <c:auto val="1"/>
        <c:lblAlgn val="ctr"/>
        <c:lblOffset val="100"/>
        <c:noMultiLvlLbl val="0"/>
      </c:catAx>
      <c:valAx>
        <c:axId val="35010432"/>
        <c:scaling>
          <c:orientation val="minMax"/>
        </c:scaling>
        <c:delete val="0"/>
        <c:axPos val="b"/>
        <c:majorGridlines/>
        <c:numFmt formatCode="General" sourceLinked="1"/>
        <c:majorTickMark val="out"/>
        <c:minorTickMark val="none"/>
        <c:tickLblPos val="nextTo"/>
        <c:crossAx val="35008896"/>
        <c:crosses val="autoZero"/>
        <c:crossBetween val="between"/>
      </c:valAx>
    </c:plotArea>
    <c:legend>
      <c:legendPos val="r"/>
      <c:layout/>
      <c:overlay val="0"/>
      <c:txPr>
        <a:bodyPr/>
        <a:lstStyle/>
        <a:p>
          <a:pPr>
            <a:defRPr sz="1300" baseline="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Sheet1!$B$2:$B$21</c:f>
            </c:numRef>
          </c:val>
        </c:ser>
        <c:ser>
          <c:idx val="1"/>
          <c:order val="1"/>
          <c:tx>
            <c:strRef>
              <c:f>Sheet1!$C$1</c:f>
              <c:strCache>
                <c:ptCount val="1"/>
                <c:pt idx="0">
                  <c:v>○教職</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Sheet1!$C$2:$C$21</c:f>
            </c:numRef>
          </c:val>
        </c:ser>
        <c:ser>
          <c:idx val="2"/>
          <c:order val="2"/>
          <c:tx>
            <c:strRef>
              <c:f>Sheet1!$D$1</c:f>
              <c:strCache>
                <c:ptCount val="1"/>
                <c:pt idx="0">
                  <c:v>○2次</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Sheet1!$D$2:$D$21</c:f>
            </c:numRef>
          </c:val>
        </c:ser>
        <c:ser>
          <c:idx val="3"/>
          <c:order val="3"/>
          <c:tx>
            <c:strRef>
              <c:f>Sheet1!$E$1</c:f>
              <c:strCache>
                <c:ptCount val="1"/>
                <c:pt idx="0">
                  <c:v>役立つ・おもしろい</c:v>
                </c:pt>
              </c:strCache>
            </c:strRef>
          </c:tx>
          <c:spPr>
            <a:solidFill>
              <a:schemeClr val="tx2"/>
            </a:solidFill>
          </c:spPr>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Sheet1!$E$2:$E$21</c:f>
              <c:numCache>
                <c:formatCode>General</c:formatCode>
                <c:ptCount val="20"/>
                <c:pt idx="0">
                  <c:v>15</c:v>
                </c:pt>
                <c:pt idx="1">
                  <c:v>22</c:v>
                </c:pt>
                <c:pt idx="2">
                  <c:v>18</c:v>
                </c:pt>
                <c:pt idx="3">
                  <c:v>15</c:v>
                </c:pt>
                <c:pt idx="4">
                  <c:v>21</c:v>
                </c:pt>
                <c:pt idx="5">
                  <c:v>15</c:v>
                </c:pt>
                <c:pt idx="6">
                  <c:v>18</c:v>
                </c:pt>
                <c:pt idx="7">
                  <c:v>21</c:v>
                </c:pt>
                <c:pt idx="8">
                  <c:v>18</c:v>
                </c:pt>
                <c:pt idx="9">
                  <c:v>22</c:v>
                </c:pt>
                <c:pt idx="10">
                  <c:v>16</c:v>
                </c:pt>
                <c:pt idx="11">
                  <c:v>25</c:v>
                </c:pt>
                <c:pt idx="12">
                  <c:v>22</c:v>
                </c:pt>
                <c:pt idx="13">
                  <c:v>37</c:v>
                </c:pt>
                <c:pt idx="14">
                  <c:v>19</c:v>
                </c:pt>
                <c:pt idx="15">
                  <c:v>28</c:v>
                </c:pt>
                <c:pt idx="16">
                  <c:v>29</c:v>
                </c:pt>
                <c:pt idx="17">
                  <c:v>20</c:v>
                </c:pt>
                <c:pt idx="18">
                  <c:v>36</c:v>
                </c:pt>
                <c:pt idx="19">
                  <c:v>18</c:v>
                </c:pt>
              </c:numCache>
            </c:numRef>
          </c:val>
        </c:ser>
        <c:ser>
          <c:idx val="4"/>
          <c:order val="4"/>
          <c:tx>
            <c:strRef>
              <c:f>Sheet1!$F$1</c:f>
              <c:strCache>
                <c:ptCount val="1"/>
                <c:pt idx="0">
                  <c:v>□</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Sheet1!$F$2:$F$21</c:f>
            </c:numRef>
          </c:val>
        </c:ser>
        <c:ser>
          <c:idx val="5"/>
          <c:order val="5"/>
          <c:tx>
            <c:strRef>
              <c:f>Sheet1!$G$1</c:f>
              <c:strCache>
                <c:ptCount val="1"/>
                <c:pt idx="0">
                  <c:v>□教</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Sheet1!$G$2:$G$21</c:f>
            </c:numRef>
          </c:val>
        </c:ser>
        <c:ser>
          <c:idx val="6"/>
          <c:order val="6"/>
          <c:tx>
            <c:strRef>
              <c:f>Sheet1!$H$1</c:f>
              <c:strCache>
                <c:ptCount val="1"/>
                <c:pt idx="0">
                  <c:v>□2次</c:v>
                </c:pt>
              </c:strCache>
            </c:strRef>
          </c:tx>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Sheet1!$H$2:$H$21</c:f>
            </c:numRef>
          </c:val>
        </c:ser>
        <c:ser>
          <c:idx val="7"/>
          <c:order val="7"/>
          <c:tx>
            <c:strRef>
              <c:f>Sheet1!$I$1</c:f>
              <c:strCache>
                <c:ptCount val="1"/>
                <c:pt idx="0">
                  <c:v>指導が難しい</c:v>
                </c:pt>
              </c:strCache>
            </c:strRef>
          </c:tx>
          <c:spPr>
            <a:solidFill>
              <a:srgbClr val="C00000"/>
            </a:solidFill>
          </c:spPr>
          <c:invertIfNegative val="0"/>
          <c:cat>
            <c:strRef>
              <c:f>Sheet1!$A$2:$A$21</c:f>
              <c:strCache>
                <c:ptCount val="20"/>
                <c:pt idx="0">
                  <c:v>平方根</c:v>
                </c:pt>
                <c:pt idx="1">
                  <c:v>連立方程式</c:v>
                </c:pt>
                <c:pt idx="2">
                  <c:v>1次式・１次不等式</c:v>
                </c:pt>
                <c:pt idx="3">
                  <c:v>自然数の素因数分解</c:v>
                </c:pt>
                <c:pt idx="4">
                  <c:v>2次方程式</c:v>
                </c:pt>
                <c:pt idx="5">
                  <c:v>文字式の計算</c:v>
                </c:pt>
                <c:pt idx="6">
                  <c:v>関数y=ax2</c:v>
                </c:pt>
                <c:pt idx="7">
                  <c:v>平行線・角の性質</c:v>
                </c:pt>
                <c:pt idx="8">
                  <c:v>一次関数</c:v>
                </c:pt>
                <c:pt idx="9">
                  <c:v>円周角の定理</c:v>
                </c:pt>
                <c:pt idx="10">
                  <c:v>文字式の展開・因数分解</c:v>
                </c:pt>
                <c:pt idx="11">
                  <c:v>正負の数</c:v>
                </c:pt>
                <c:pt idx="12">
                  <c:v>基本作図</c:v>
                </c:pt>
                <c:pt idx="13">
                  <c:v>三平方の定理</c:v>
                </c:pt>
                <c:pt idx="14">
                  <c:v>比例・反比例</c:v>
                </c:pt>
                <c:pt idx="15">
                  <c:v>標本調査</c:v>
                </c:pt>
                <c:pt idx="16">
                  <c:v>相似</c:v>
                </c:pt>
                <c:pt idx="17">
                  <c:v>三角形の合同</c:v>
                </c:pt>
                <c:pt idx="18">
                  <c:v>確率</c:v>
                </c:pt>
                <c:pt idx="19">
                  <c:v>空間図形</c:v>
                </c:pt>
              </c:strCache>
            </c:strRef>
          </c:cat>
          <c:val>
            <c:numRef>
              <c:f>Sheet1!$I$2:$I$21</c:f>
              <c:numCache>
                <c:formatCode>General</c:formatCode>
                <c:ptCount val="20"/>
                <c:pt idx="0">
                  <c:v>9</c:v>
                </c:pt>
                <c:pt idx="1">
                  <c:v>10</c:v>
                </c:pt>
                <c:pt idx="2">
                  <c:v>10</c:v>
                </c:pt>
                <c:pt idx="3">
                  <c:v>10</c:v>
                </c:pt>
                <c:pt idx="4">
                  <c:v>11</c:v>
                </c:pt>
                <c:pt idx="5">
                  <c:v>11</c:v>
                </c:pt>
                <c:pt idx="6">
                  <c:v>13</c:v>
                </c:pt>
                <c:pt idx="7">
                  <c:v>14</c:v>
                </c:pt>
                <c:pt idx="8">
                  <c:v>14</c:v>
                </c:pt>
                <c:pt idx="9">
                  <c:v>15</c:v>
                </c:pt>
                <c:pt idx="10">
                  <c:v>15</c:v>
                </c:pt>
                <c:pt idx="11">
                  <c:v>18</c:v>
                </c:pt>
                <c:pt idx="12">
                  <c:v>18</c:v>
                </c:pt>
                <c:pt idx="13">
                  <c:v>20</c:v>
                </c:pt>
                <c:pt idx="14">
                  <c:v>20</c:v>
                </c:pt>
                <c:pt idx="15">
                  <c:v>21</c:v>
                </c:pt>
                <c:pt idx="16">
                  <c:v>24</c:v>
                </c:pt>
                <c:pt idx="17">
                  <c:v>26</c:v>
                </c:pt>
                <c:pt idx="18">
                  <c:v>29</c:v>
                </c:pt>
                <c:pt idx="19">
                  <c:v>33</c:v>
                </c:pt>
              </c:numCache>
            </c:numRef>
          </c:val>
        </c:ser>
        <c:dLbls>
          <c:showLegendKey val="0"/>
          <c:showVal val="0"/>
          <c:showCatName val="0"/>
          <c:showSerName val="0"/>
          <c:showPercent val="0"/>
          <c:showBubbleSize val="0"/>
        </c:dLbls>
        <c:gapWidth val="150"/>
        <c:axId val="35092736"/>
        <c:axId val="35102720"/>
      </c:barChart>
      <c:catAx>
        <c:axId val="35092736"/>
        <c:scaling>
          <c:orientation val="minMax"/>
        </c:scaling>
        <c:delete val="0"/>
        <c:axPos val="l"/>
        <c:majorTickMark val="out"/>
        <c:minorTickMark val="none"/>
        <c:tickLblPos val="nextTo"/>
        <c:txPr>
          <a:bodyPr/>
          <a:lstStyle/>
          <a:p>
            <a:pPr>
              <a:defRPr sz="3000" baseline="0"/>
            </a:pPr>
            <a:endParaRPr lang="ja-JP"/>
          </a:p>
        </c:txPr>
        <c:crossAx val="35102720"/>
        <c:crosses val="autoZero"/>
        <c:auto val="1"/>
        <c:lblAlgn val="ctr"/>
        <c:lblOffset val="100"/>
        <c:noMultiLvlLbl val="0"/>
      </c:catAx>
      <c:valAx>
        <c:axId val="35102720"/>
        <c:scaling>
          <c:orientation val="minMax"/>
        </c:scaling>
        <c:delete val="0"/>
        <c:axPos val="b"/>
        <c:majorGridlines/>
        <c:numFmt formatCode="General" sourceLinked="1"/>
        <c:majorTickMark val="out"/>
        <c:minorTickMark val="none"/>
        <c:tickLblPos val="nextTo"/>
        <c:crossAx val="35092736"/>
        <c:crosses val="autoZero"/>
        <c:crossBetween val="between"/>
      </c:valAx>
    </c:plotArea>
    <c:legend>
      <c:legendPos val="r"/>
      <c:layout/>
      <c:overlay val="0"/>
      <c:txPr>
        <a:bodyPr/>
        <a:lstStyle/>
        <a:p>
          <a:pPr>
            <a:defRPr sz="1300" baseline="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Sheet1!$C$1</c:f>
              <c:strCache>
                <c:ptCount val="1"/>
                <c:pt idx="0">
                  <c:v>役立つ・おもしろい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Sheet1!$C$2:$C$28</c:f>
              <c:numCache>
                <c:formatCode>General</c:formatCode>
                <c:ptCount val="27"/>
                <c:pt idx="0">
                  <c:v>13</c:v>
                </c:pt>
                <c:pt idx="1">
                  <c:v>36</c:v>
                </c:pt>
                <c:pt idx="2">
                  <c:v>20</c:v>
                </c:pt>
                <c:pt idx="3">
                  <c:v>28</c:v>
                </c:pt>
                <c:pt idx="4">
                  <c:v>13</c:v>
                </c:pt>
                <c:pt idx="5">
                  <c:v>20</c:v>
                </c:pt>
                <c:pt idx="6">
                  <c:v>21</c:v>
                </c:pt>
                <c:pt idx="7">
                  <c:v>22</c:v>
                </c:pt>
                <c:pt idx="8">
                  <c:v>40</c:v>
                </c:pt>
                <c:pt idx="9">
                  <c:v>34</c:v>
                </c:pt>
                <c:pt idx="10">
                  <c:v>35</c:v>
                </c:pt>
                <c:pt idx="11">
                  <c:v>13</c:v>
                </c:pt>
                <c:pt idx="12">
                  <c:v>19</c:v>
                </c:pt>
                <c:pt idx="13">
                  <c:v>17</c:v>
                </c:pt>
                <c:pt idx="14">
                  <c:v>35</c:v>
                </c:pt>
                <c:pt idx="15">
                  <c:v>17</c:v>
                </c:pt>
                <c:pt idx="16">
                  <c:v>9</c:v>
                </c:pt>
                <c:pt idx="17">
                  <c:v>21</c:v>
                </c:pt>
                <c:pt idx="18">
                  <c:v>18</c:v>
                </c:pt>
                <c:pt idx="19">
                  <c:v>27</c:v>
                </c:pt>
                <c:pt idx="20">
                  <c:v>22</c:v>
                </c:pt>
                <c:pt idx="21">
                  <c:v>29</c:v>
                </c:pt>
                <c:pt idx="22">
                  <c:v>23</c:v>
                </c:pt>
                <c:pt idx="23">
                  <c:v>19</c:v>
                </c:pt>
                <c:pt idx="24">
                  <c:v>16</c:v>
                </c:pt>
                <c:pt idx="25">
                  <c:v>22</c:v>
                </c:pt>
                <c:pt idx="26">
                  <c:v>17</c:v>
                </c:pt>
              </c:numCache>
            </c:numRef>
          </c:val>
        </c:ser>
        <c:ser>
          <c:idx val="1"/>
          <c:order val="1"/>
          <c:tx>
            <c:strRef>
              <c:f>Sheet1!$D$1</c:f>
              <c:strCache>
                <c:ptCount val="1"/>
                <c:pt idx="0">
                  <c:v>指導が難しい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Sheet1!$D$2:$D$28</c:f>
              <c:numCache>
                <c:formatCode>General</c:formatCode>
                <c:ptCount val="27"/>
                <c:pt idx="0">
                  <c:v>3</c:v>
                </c:pt>
                <c:pt idx="1">
                  <c:v>5</c:v>
                </c:pt>
                <c:pt idx="2">
                  <c:v>7</c:v>
                </c:pt>
                <c:pt idx="3">
                  <c:v>8</c:v>
                </c:pt>
                <c:pt idx="4">
                  <c:v>10</c:v>
                </c:pt>
                <c:pt idx="5">
                  <c:v>10</c:v>
                </c:pt>
                <c:pt idx="6">
                  <c:v>11</c:v>
                </c:pt>
                <c:pt idx="7">
                  <c:v>12</c:v>
                </c:pt>
                <c:pt idx="8">
                  <c:v>12</c:v>
                </c:pt>
                <c:pt idx="9">
                  <c:v>12</c:v>
                </c:pt>
                <c:pt idx="10">
                  <c:v>13</c:v>
                </c:pt>
                <c:pt idx="11">
                  <c:v>13</c:v>
                </c:pt>
                <c:pt idx="12">
                  <c:v>15</c:v>
                </c:pt>
                <c:pt idx="13">
                  <c:v>15</c:v>
                </c:pt>
                <c:pt idx="14">
                  <c:v>21</c:v>
                </c:pt>
                <c:pt idx="15">
                  <c:v>21</c:v>
                </c:pt>
                <c:pt idx="16">
                  <c:v>22</c:v>
                </c:pt>
                <c:pt idx="17">
                  <c:v>22</c:v>
                </c:pt>
                <c:pt idx="18">
                  <c:v>23</c:v>
                </c:pt>
                <c:pt idx="19">
                  <c:v>25</c:v>
                </c:pt>
                <c:pt idx="20">
                  <c:v>26</c:v>
                </c:pt>
                <c:pt idx="21">
                  <c:v>26</c:v>
                </c:pt>
                <c:pt idx="22">
                  <c:v>27</c:v>
                </c:pt>
                <c:pt idx="23">
                  <c:v>27</c:v>
                </c:pt>
                <c:pt idx="24">
                  <c:v>30</c:v>
                </c:pt>
                <c:pt idx="25">
                  <c:v>37</c:v>
                </c:pt>
                <c:pt idx="26">
                  <c:v>37</c:v>
                </c:pt>
              </c:numCache>
            </c:numRef>
          </c:val>
        </c:ser>
        <c:dLbls>
          <c:showLegendKey val="0"/>
          <c:showVal val="0"/>
          <c:showCatName val="0"/>
          <c:showSerName val="0"/>
          <c:showPercent val="0"/>
          <c:showBubbleSize val="0"/>
        </c:dLbls>
        <c:gapWidth val="150"/>
        <c:axId val="100563968"/>
        <c:axId val="101540608"/>
      </c:barChart>
      <c:catAx>
        <c:axId val="100563968"/>
        <c:scaling>
          <c:orientation val="minMax"/>
        </c:scaling>
        <c:delete val="0"/>
        <c:axPos val="l"/>
        <c:majorTickMark val="out"/>
        <c:minorTickMark val="none"/>
        <c:tickLblPos val="nextTo"/>
        <c:txPr>
          <a:bodyPr/>
          <a:lstStyle/>
          <a:p>
            <a:pPr>
              <a:defRPr sz="1300" baseline="0"/>
            </a:pPr>
            <a:endParaRPr lang="ja-JP"/>
          </a:p>
        </c:txPr>
        <c:crossAx val="101540608"/>
        <c:crosses val="autoZero"/>
        <c:auto val="1"/>
        <c:lblAlgn val="ctr"/>
        <c:lblOffset val="100"/>
        <c:noMultiLvlLbl val="0"/>
      </c:catAx>
      <c:valAx>
        <c:axId val="101540608"/>
        <c:scaling>
          <c:orientation val="minMax"/>
        </c:scaling>
        <c:delete val="0"/>
        <c:axPos val="b"/>
        <c:majorGridlines/>
        <c:numFmt formatCode="General" sourceLinked="1"/>
        <c:majorTickMark val="out"/>
        <c:minorTickMark val="none"/>
        <c:tickLblPos val="nextTo"/>
        <c:crossAx val="100563968"/>
        <c:crosses val="autoZero"/>
        <c:crossBetween val="between"/>
      </c:valAx>
    </c:plotArea>
    <c:legend>
      <c:legendPos val="r"/>
      <c:layout/>
      <c:overlay val="0"/>
      <c:txPr>
        <a:bodyPr/>
        <a:lstStyle/>
        <a:p>
          <a:pPr>
            <a:defRPr sz="1300" baseline="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Sheet1!$C$1</c:f>
              <c:strCache>
                <c:ptCount val="1"/>
                <c:pt idx="0">
                  <c:v>役立つ・おもしろい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Sheet1!$C$2:$C$28</c:f>
              <c:numCache>
                <c:formatCode>General</c:formatCode>
                <c:ptCount val="27"/>
                <c:pt idx="0">
                  <c:v>13</c:v>
                </c:pt>
                <c:pt idx="1">
                  <c:v>36</c:v>
                </c:pt>
                <c:pt idx="2">
                  <c:v>20</c:v>
                </c:pt>
                <c:pt idx="3">
                  <c:v>28</c:v>
                </c:pt>
                <c:pt idx="4">
                  <c:v>13</c:v>
                </c:pt>
                <c:pt idx="5">
                  <c:v>20</c:v>
                </c:pt>
                <c:pt idx="6">
                  <c:v>21</c:v>
                </c:pt>
                <c:pt idx="7">
                  <c:v>22</c:v>
                </c:pt>
                <c:pt idx="8">
                  <c:v>40</c:v>
                </c:pt>
                <c:pt idx="9">
                  <c:v>34</c:v>
                </c:pt>
                <c:pt idx="10">
                  <c:v>35</c:v>
                </c:pt>
                <c:pt idx="11">
                  <c:v>13</c:v>
                </c:pt>
                <c:pt idx="12">
                  <c:v>19</c:v>
                </c:pt>
                <c:pt idx="13">
                  <c:v>17</c:v>
                </c:pt>
                <c:pt idx="14">
                  <c:v>35</c:v>
                </c:pt>
                <c:pt idx="15">
                  <c:v>17</c:v>
                </c:pt>
                <c:pt idx="16">
                  <c:v>9</c:v>
                </c:pt>
                <c:pt idx="17">
                  <c:v>21</c:v>
                </c:pt>
                <c:pt idx="18">
                  <c:v>18</c:v>
                </c:pt>
                <c:pt idx="19">
                  <c:v>27</c:v>
                </c:pt>
                <c:pt idx="20">
                  <c:v>22</c:v>
                </c:pt>
                <c:pt idx="21">
                  <c:v>29</c:v>
                </c:pt>
                <c:pt idx="22">
                  <c:v>23</c:v>
                </c:pt>
                <c:pt idx="23">
                  <c:v>19</c:v>
                </c:pt>
                <c:pt idx="24">
                  <c:v>16</c:v>
                </c:pt>
                <c:pt idx="25">
                  <c:v>22</c:v>
                </c:pt>
                <c:pt idx="26">
                  <c:v>17</c:v>
                </c:pt>
              </c:numCache>
            </c:numRef>
          </c:val>
        </c:ser>
        <c:ser>
          <c:idx val="1"/>
          <c:order val="1"/>
          <c:tx>
            <c:strRef>
              <c:f>Sheet1!$D$1</c:f>
              <c:strCache>
                <c:ptCount val="1"/>
                <c:pt idx="0">
                  <c:v>指導が難しい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Sheet1!$D$2:$D$28</c:f>
              <c:numCache>
                <c:formatCode>General</c:formatCode>
                <c:ptCount val="27"/>
                <c:pt idx="0">
                  <c:v>3</c:v>
                </c:pt>
                <c:pt idx="1">
                  <c:v>5</c:v>
                </c:pt>
                <c:pt idx="2">
                  <c:v>7</c:v>
                </c:pt>
                <c:pt idx="3">
                  <c:v>8</c:v>
                </c:pt>
                <c:pt idx="4">
                  <c:v>10</c:v>
                </c:pt>
                <c:pt idx="5">
                  <c:v>10</c:v>
                </c:pt>
                <c:pt idx="6">
                  <c:v>11</c:v>
                </c:pt>
                <c:pt idx="7">
                  <c:v>12</c:v>
                </c:pt>
                <c:pt idx="8">
                  <c:v>12</c:v>
                </c:pt>
                <c:pt idx="9">
                  <c:v>12</c:v>
                </c:pt>
                <c:pt idx="10">
                  <c:v>13</c:v>
                </c:pt>
                <c:pt idx="11">
                  <c:v>13</c:v>
                </c:pt>
                <c:pt idx="12">
                  <c:v>15</c:v>
                </c:pt>
                <c:pt idx="13">
                  <c:v>15</c:v>
                </c:pt>
                <c:pt idx="14">
                  <c:v>21</c:v>
                </c:pt>
                <c:pt idx="15">
                  <c:v>21</c:v>
                </c:pt>
                <c:pt idx="16">
                  <c:v>22</c:v>
                </c:pt>
                <c:pt idx="17">
                  <c:v>22</c:v>
                </c:pt>
                <c:pt idx="18">
                  <c:v>23</c:v>
                </c:pt>
                <c:pt idx="19">
                  <c:v>25</c:v>
                </c:pt>
                <c:pt idx="20">
                  <c:v>26</c:v>
                </c:pt>
                <c:pt idx="21">
                  <c:v>26</c:v>
                </c:pt>
                <c:pt idx="22">
                  <c:v>27</c:v>
                </c:pt>
                <c:pt idx="23">
                  <c:v>27</c:v>
                </c:pt>
                <c:pt idx="24">
                  <c:v>30</c:v>
                </c:pt>
                <c:pt idx="25">
                  <c:v>37</c:v>
                </c:pt>
                <c:pt idx="26">
                  <c:v>37</c:v>
                </c:pt>
              </c:numCache>
            </c:numRef>
          </c:val>
        </c:ser>
        <c:dLbls>
          <c:showLegendKey val="0"/>
          <c:showVal val="0"/>
          <c:showCatName val="0"/>
          <c:showSerName val="0"/>
          <c:showPercent val="0"/>
          <c:showBubbleSize val="0"/>
        </c:dLbls>
        <c:gapWidth val="150"/>
        <c:axId val="101566336"/>
        <c:axId val="101567872"/>
      </c:barChart>
      <c:catAx>
        <c:axId val="101566336"/>
        <c:scaling>
          <c:orientation val="minMax"/>
        </c:scaling>
        <c:delete val="0"/>
        <c:axPos val="l"/>
        <c:majorTickMark val="out"/>
        <c:minorTickMark val="none"/>
        <c:tickLblPos val="nextTo"/>
        <c:crossAx val="101567872"/>
        <c:crosses val="autoZero"/>
        <c:auto val="1"/>
        <c:lblAlgn val="ctr"/>
        <c:lblOffset val="100"/>
        <c:noMultiLvlLbl val="0"/>
      </c:catAx>
      <c:valAx>
        <c:axId val="101567872"/>
        <c:scaling>
          <c:orientation val="minMax"/>
        </c:scaling>
        <c:delete val="0"/>
        <c:axPos val="b"/>
        <c:majorGridlines/>
        <c:numFmt formatCode="General" sourceLinked="1"/>
        <c:majorTickMark val="out"/>
        <c:minorTickMark val="none"/>
        <c:tickLblPos val="nextTo"/>
        <c:crossAx val="101566336"/>
        <c:crosses val="autoZero"/>
        <c:crossBetween val="between"/>
      </c:valAx>
    </c:plotArea>
    <c:legend>
      <c:legendPos val="r"/>
      <c:layout/>
      <c:overlay val="0"/>
    </c:legend>
    <c:plotVisOnly val="1"/>
    <c:dispBlanksAs val="gap"/>
    <c:showDLblsOverMax val="0"/>
  </c:chart>
  <c:txPr>
    <a:bodyPr/>
    <a:lstStyle/>
    <a:p>
      <a:pPr>
        <a:defRPr sz="2400" baseline="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9115635197435844"/>
          <c:y val="1.9925922223767472E-2"/>
          <c:w val="0.33900519606677915"/>
          <c:h val="0.92127633683332177"/>
        </c:manualLayout>
      </c:layout>
      <c:barChart>
        <c:barDir val="bar"/>
        <c:grouping val="clustered"/>
        <c:varyColors val="0"/>
        <c:ser>
          <c:idx val="0"/>
          <c:order val="0"/>
          <c:tx>
            <c:strRef>
              <c:f>Sheet1!$C$1</c:f>
              <c:strCache>
                <c:ptCount val="1"/>
                <c:pt idx="0">
                  <c:v>役立つ・おもしろい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Sheet1!$C$2:$C$28</c:f>
              <c:numCache>
                <c:formatCode>General</c:formatCode>
                <c:ptCount val="27"/>
                <c:pt idx="0">
                  <c:v>13</c:v>
                </c:pt>
                <c:pt idx="1">
                  <c:v>36</c:v>
                </c:pt>
                <c:pt idx="2">
                  <c:v>20</c:v>
                </c:pt>
                <c:pt idx="3">
                  <c:v>28</c:v>
                </c:pt>
                <c:pt idx="4">
                  <c:v>13</c:v>
                </c:pt>
                <c:pt idx="5">
                  <c:v>20</c:v>
                </c:pt>
                <c:pt idx="6">
                  <c:v>21</c:v>
                </c:pt>
                <c:pt idx="7">
                  <c:v>22</c:v>
                </c:pt>
                <c:pt idx="8">
                  <c:v>40</c:v>
                </c:pt>
                <c:pt idx="9">
                  <c:v>34</c:v>
                </c:pt>
                <c:pt idx="10">
                  <c:v>35</c:v>
                </c:pt>
                <c:pt idx="11">
                  <c:v>13</c:v>
                </c:pt>
                <c:pt idx="12">
                  <c:v>19</c:v>
                </c:pt>
                <c:pt idx="13">
                  <c:v>17</c:v>
                </c:pt>
                <c:pt idx="14">
                  <c:v>35</c:v>
                </c:pt>
                <c:pt idx="15">
                  <c:v>17</c:v>
                </c:pt>
                <c:pt idx="16">
                  <c:v>9</c:v>
                </c:pt>
                <c:pt idx="17">
                  <c:v>21</c:v>
                </c:pt>
                <c:pt idx="18">
                  <c:v>18</c:v>
                </c:pt>
                <c:pt idx="19">
                  <c:v>27</c:v>
                </c:pt>
                <c:pt idx="20">
                  <c:v>22</c:v>
                </c:pt>
                <c:pt idx="21">
                  <c:v>29</c:v>
                </c:pt>
                <c:pt idx="22">
                  <c:v>23</c:v>
                </c:pt>
                <c:pt idx="23">
                  <c:v>19</c:v>
                </c:pt>
                <c:pt idx="24">
                  <c:v>16</c:v>
                </c:pt>
                <c:pt idx="25">
                  <c:v>22</c:v>
                </c:pt>
                <c:pt idx="26">
                  <c:v>17</c:v>
                </c:pt>
              </c:numCache>
            </c:numRef>
          </c:val>
        </c:ser>
        <c:ser>
          <c:idx val="1"/>
          <c:order val="1"/>
          <c:tx>
            <c:strRef>
              <c:f>Sheet1!$D$1</c:f>
              <c:strCache>
                <c:ptCount val="1"/>
                <c:pt idx="0">
                  <c:v>指導が難しい</c:v>
                </c:pt>
              </c:strCache>
            </c:strRef>
          </c:tx>
          <c:invertIfNegative val="0"/>
          <c:cat>
            <c:strRef>
              <c:f>Sheet1!$B$2:$B$28</c:f>
              <c:strCache>
                <c:ptCount val="27"/>
                <c:pt idx="0">
                  <c:v>数と式</c:v>
                </c:pt>
                <c:pt idx="1">
                  <c:v>微分法</c:v>
                </c:pt>
                <c:pt idx="2">
                  <c:v>図形と方程式</c:v>
                </c:pt>
                <c:pt idx="3">
                  <c:v>指数関数・対数関数</c:v>
                </c:pt>
                <c:pt idx="4">
                  <c:v>2次方程式・不等式</c:v>
                </c:pt>
                <c:pt idx="5">
                  <c:v>行列とその応用</c:v>
                </c:pt>
                <c:pt idx="6">
                  <c:v>複素数</c:v>
                </c:pt>
                <c:pt idx="7">
                  <c:v>図形と計量</c:v>
                </c:pt>
                <c:pt idx="8">
                  <c:v>微分の考え</c:v>
                </c:pt>
                <c:pt idx="9">
                  <c:v>積分法</c:v>
                </c:pt>
                <c:pt idx="10">
                  <c:v>積分の考え</c:v>
                </c:pt>
                <c:pt idx="11">
                  <c:v>平面上の曲線</c:v>
                </c:pt>
                <c:pt idx="12">
                  <c:v>2次関数</c:v>
                </c:pt>
                <c:pt idx="13">
                  <c:v>式と証明・高次方程式</c:v>
                </c:pt>
                <c:pt idx="14">
                  <c:v>場合の数と確率</c:v>
                </c:pt>
                <c:pt idx="15">
                  <c:v>平面図形</c:v>
                </c:pt>
                <c:pt idx="16">
                  <c:v>数値計算とコンピュータ</c:v>
                </c:pt>
                <c:pt idx="17">
                  <c:v>複素数平面</c:v>
                </c:pt>
                <c:pt idx="18">
                  <c:v>統計とコンピュータ</c:v>
                </c:pt>
                <c:pt idx="19">
                  <c:v>数列</c:v>
                </c:pt>
                <c:pt idx="20">
                  <c:v>三角関数</c:v>
                </c:pt>
                <c:pt idx="21">
                  <c:v>ベクトル</c:v>
                </c:pt>
                <c:pt idx="22">
                  <c:v>集合と論理</c:v>
                </c:pt>
                <c:pt idx="23">
                  <c:v>極限</c:v>
                </c:pt>
                <c:pt idx="24">
                  <c:v>確率分布</c:v>
                </c:pt>
                <c:pt idx="25">
                  <c:v>データの分析</c:v>
                </c:pt>
                <c:pt idx="26">
                  <c:v>統計的推測</c:v>
                </c:pt>
              </c:strCache>
            </c:strRef>
          </c:cat>
          <c:val>
            <c:numRef>
              <c:f>Sheet1!$D$2:$D$28</c:f>
              <c:numCache>
                <c:formatCode>General</c:formatCode>
                <c:ptCount val="27"/>
                <c:pt idx="0">
                  <c:v>3</c:v>
                </c:pt>
                <c:pt idx="1">
                  <c:v>5</c:v>
                </c:pt>
                <c:pt idx="2">
                  <c:v>7</c:v>
                </c:pt>
                <c:pt idx="3">
                  <c:v>8</c:v>
                </c:pt>
                <c:pt idx="4">
                  <c:v>10</c:v>
                </c:pt>
                <c:pt idx="5">
                  <c:v>10</c:v>
                </c:pt>
                <c:pt idx="6">
                  <c:v>11</c:v>
                </c:pt>
                <c:pt idx="7">
                  <c:v>12</c:v>
                </c:pt>
                <c:pt idx="8">
                  <c:v>12</c:v>
                </c:pt>
                <c:pt idx="9">
                  <c:v>12</c:v>
                </c:pt>
                <c:pt idx="10">
                  <c:v>13</c:v>
                </c:pt>
                <c:pt idx="11">
                  <c:v>13</c:v>
                </c:pt>
                <c:pt idx="12">
                  <c:v>15</c:v>
                </c:pt>
                <c:pt idx="13">
                  <c:v>15</c:v>
                </c:pt>
                <c:pt idx="14">
                  <c:v>21</c:v>
                </c:pt>
                <c:pt idx="15">
                  <c:v>21</c:v>
                </c:pt>
                <c:pt idx="16">
                  <c:v>22</c:v>
                </c:pt>
                <c:pt idx="17">
                  <c:v>22</c:v>
                </c:pt>
                <c:pt idx="18">
                  <c:v>23</c:v>
                </c:pt>
                <c:pt idx="19">
                  <c:v>25</c:v>
                </c:pt>
                <c:pt idx="20">
                  <c:v>26</c:v>
                </c:pt>
                <c:pt idx="21">
                  <c:v>26</c:v>
                </c:pt>
                <c:pt idx="22">
                  <c:v>27</c:v>
                </c:pt>
                <c:pt idx="23">
                  <c:v>27</c:v>
                </c:pt>
                <c:pt idx="24">
                  <c:v>30</c:v>
                </c:pt>
                <c:pt idx="25">
                  <c:v>37</c:v>
                </c:pt>
                <c:pt idx="26">
                  <c:v>37</c:v>
                </c:pt>
              </c:numCache>
            </c:numRef>
          </c:val>
        </c:ser>
        <c:dLbls>
          <c:showLegendKey val="0"/>
          <c:showVal val="0"/>
          <c:showCatName val="0"/>
          <c:showSerName val="0"/>
          <c:showPercent val="0"/>
          <c:showBubbleSize val="0"/>
        </c:dLbls>
        <c:gapWidth val="150"/>
        <c:axId val="101405440"/>
        <c:axId val="101406976"/>
      </c:barChart>
      <c:catAx>
        <c:axId val="101405440"/>
        <c:scaling>
          <c:orientation val="minMax"/>
        </c:scaling>
        <c:delete val="0"/>
        <c:axPos val="l"/>
        <c:majorTickMark val="out"/>
        <c:minorTickMark val="none"/>
        <c:tickLblPos val="nextTo"/>
        <c:crossAx val="101406976"/>
        <c:crosses val="autoZero"/>
        <c:auto val="1"/>
        <c:lblAlgn val="ctr"/>
        <c:lblOffset val="100"/>
        <c:noMultiLvlLbl val="0"/>
      </c:catAx>
      <c:valAx>
        <c:axId val="101406976"/>
        <c:scaling>
          <c:orientation val="minMax"/>
        </c:scaling>
        <c:delete val="0"/>
        <c:axPos val="b"/>
        <c:majorGridlines/>
        <c:numFmt formatCode="General" sourceLinked="1"/>
        <c:majorTickMark val="out"/>
        <c:minorTickMark val="none"/>
        <c:tickLblPos val="nextTo"/>
        <c:crossAx val="101405440"/>
        <c:crosses val="autoZero"/>
        <c:crossBetween val="between"/>
      </c:valAx>
    </c:plotArea>
    <c:legend>
      <c:legendPos val="r"/>
      <c:layout/>
      <c:overlay val="0"/>
    </c:legend>
    <c:plotVisOnly val="1"/>
    <c:dispBlanksAs val="gap"/>
    <c:showDLblsOverMax val="0"/>
  </c:chart>
  <c:txPr>
    <a:bodyPr/>
    <a:lstStyle/>
    <a:p>
      <a:pPr>
        <a:defRPr sz="2400" baseline="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Sheet1!$C$1</c:f>
              <c:strCache>
                <c:ptCount val="1"/>
                <c:pt idx="0">
                  <c:v>意味がある</c:v>
                </c:pt>
              </c:strCache>
            </c:strRef>
          </c:tx>
          <c:invertIfNegative val="0"/>
          <c:cat>
            <c:strRef>
              <c:f>Sheet1!$B$2:$B$18</c:f>
              <c:strCache>
                <c:ptCount val="17"/>
                <c:pt idx="0">
                  <c:v>数B　確率分布と統計的な性質</c:v>
                </c:pt>
                <c:pt idx="1">
                  <c:v>数A　整数の性質</c:v>
                </c:pt>
                <c:pt idx="2">
                  <c:v>高校　数学活用</c:v>
                </c:pt>
                <c:pt idx="3">
                  <c:v>数Ⅲ　複素数平面</c:v>
                </c:pt>
                <c:pt idx="4">
                  <c:v>数Ⅱ　複素数が残された</c:v>
                </c:pt>
                <c:pt idx="5">
                  <c:v>数Ⅰ　データの分析</c:v>
                </c:pt>
                <c:pt idx="6">
                  <c:v>中学　いろいろな事象と関数</c:v>
                </c:pt>
                <c:pt idx="7">
                  <c:v>中1　資料の活用　中3　標本調査</c:v>
                </c:pt>
                <c:pt idx="8">
                  <c:v>中3　相似図形の面積比・体積比</c:v>
                </c:pt>
                <c:pt idx="9">
                  <c:v>中3　解の公式</c:v>
                </c:pt>
                <c:pt idx="10">
                  <c:v>中3　円周角の定理の逆</c:v>
                </c:pt>
                <c:pt idx="11">
                  <c:v>中1　資料の活用</c:v>
                </c:pt>
                <c:pt idx="12">
                  <c:v>中1　図形の移動と投影図</c:v>
                </c:pt>
                <c:pt idx="13">
                  <c:v>中1　球の体積・表面積</c:v>
                </c:pt>
                <c:pt idx="14">
                  <c:v>中1　簡単な比例式の解法</c:v>
                </c:pt>
                <c:pt idx="15">
                  <c:v>中1　大小関係の不等式による表現</c:v>
                </c:pt>
                <c:pt idx="16">
                  <c:v>中1　数の集合と四則計算の可能性</c:v>
                </c:pt>
              </c:strCache>
            </c:strRef>
          </c:cat>
          <c:val>
            <c:numRef>
              <c:f>Sheet1!$C$2:$C$18</c:f>
              <c:numCache>
                <c:formatCode>General</c:formatCode>
                <c:ptCount val="17"/>
                <c:pt idx="0">
                  <c:v>46</c:v>
                </c:pt>
                <c:pt idx="1">
                  <c:v>71</c:v>
                </c:pt>
                <c:pt idx="2">
                  <c:v>25</c:v>
                </c:pt>
                <c:pt idx="3">
                  <c:v>58</c:v>
                </c:pt>
                <c:pt idx="4">
                  <c:v>71</c:v>
                </c:pt>
                <c:pt idx="5">
                  <c:v>41</c:v>
                </c:pt>
                <c:pt idx="6">
                  <c:v>70</c:v>
                </c:pt>
                <c:pt idx="7">
                  <c:v>46</c:v>
                </c:pt>
                <c:pt idx="8">
                  <c:v>88</c:v>
                </c:pt>
                <c:pt idx="9">
                  <c:v>65</c:v>
                </c:pt>
                <c:pt idx="10">
                  <c:v>47</c:v>
                </c:pt>
                <c:pt idx="11">
                  <c:v>56</c:v>
                </c:pt>
                <c:pt idx="12">
                  <c:v>62</c:v>
                </c:pt>
                <c:pt idx="13">
                  <c:v>59</c:v>
                </c:pt>
                <c:pt idx="14">
                  <c:v>68</c:v>
                </c:pt>
                <c:pt idx="15">
                  <c:v>83</c:v>
                </c:pt>
                <c:pt idx="16">
                  <c:v>60</c:v>
                </c:pt>
              </c:numCache>
            </c:numRef>
          </c:val>
        </c:ser>
        <c:ser>
          <c:idx val="1"/>
          <c:order val="1"/>
          <c:tx>
            <c:strRef>
              <c:f>Sheet1!$D$1</c:f>
              <c:strCache>
                <c:ptCount val="1"/>
                <c:pt idx="0">
                  <c:v>どちらとも</c:v>
                </c:pt>
              </c:strCache>
            </c:strRef>
          </c:tx>
          <c:invertIfNegative val="0"/>
          <c:cat>
            <c:strRef>
              <c:f>Sheet1!$B$2:$B$18</c:f>
              <c:strCache>
                <c:ptCount val="17"/>
                <c:pt idx="0">
                  <c:v>数B　確率分布と統計的な性質</c:v>
                </c:pt>
                <c:pt idx="1">
                  <c:v>数A　整数の性質</c:v>
                </c:pt>
                <c:pt idx="2">
                  <c:v>高校　数学活用</c:v>
                </c:pt>
                <c:pt idx="3">
                  <c:v>数Ⅲ　複素数平面</c:v>
                </c:pt>
                <c:pt idx="4">
                  <c:v>数Ⅱ　複素数が残された</c:v>
                </c:pt>
                <c:pt idx="5">
                  <c:v>数Ⅰ　データの分析</c:v>
                </c:pt>
                <c:pt idx="6">
                  <c:v>中学　いろいろな事象と関数</c:v>
                </c:pt>
                <c:pt idx="7">
                  <c:v>中1　資料の活用　中3　標本調査</c:v>
                </c:pt>
                <c:pt idx="8">
                  <c:v>中3　相似図形の面積比・体積比</c:v>
                </c:pt>
                <c:pt idx="9">
                  <c:v>中3　解の公式</c:v>
                </c:pt>
                <c:pt idx="10">
                  <c:v>中3　円周角の定理の逆</c:v>
                </c:pt>
                <c:pt idx="11">
                  <c:v>中1　資料の活用</c:v>
                </c:pt>
                <c:pt idx="12">
                  <c:v>中1　図形の移動と投影図</c:v>
                </c:pt>
                <c:pt idx="13">
                  <c:v>中1　球の体積・表面積</c:v>
                </c:pt>
                <c:pt idx="14">
                  <c:v>中1　簡単な比例式の解法</c:v>
                </c:pt>
                <c:pt idx="15">
                  <c:v>中1　大小関係の不等式による表現</c:v>
                </c:pt>
                <c:pt idx="16">
                  <c:v>中1　数の集合と四則計算の可能性</c:v>
                </c:pt>
              </c:strCache>
            </c:strRef>
          </c:cat>
          <c:val>
            <c:numRef>
              <c:f>Sheet1!$D$2:$D$18</c:f>
              <c:numCache>
                <c:formatCode>General</c:formatCode>
                <c:ptCount val="17"/>
                <c:pt idx="0">
                  <c:v>46</c:v>
                </c:pt>
                <c:pt idx="1">
                  <c:v>32</c:v>
                </c:pt>
                <c:pt idx="2">
                  <c:v>47</c:v>
                </c:pt>
                <c:pt idx="3">
                  <c:v>38</c:v>
                </c:pt>
                <c:pt idx="4">
                  <c:v>25</c:v>
                </c:pt>
                <c:pt idx="5">
                  <c:v>52</c:v>
                </c:pt>
                <c:pt idx="6">
                  <c:v>33</c:v>
                </c:pt>
                <c:pt idx="7">
                  <c:v>43</c:v>
                </c:pt>
                <c:pt idx="8">
                  <c:v>19</c:v>
                </c:pt>
                <c:pt idx="9">
                  <c:v>11</c:v>
                </c:pt>
                <c:pt idx="10">
                  <c:v>45</c:v>
                </c:pt>
                <c:pt idx="11">
                  <c:v>34</c:v>
                </c:pt>
                <c:pt idx="12">
                  <c:v>28</c:v>
                </c:pt>
                <c:pt idx="13">
                  <c:v>37</c:v>
                </c:pt>
                <c:pt idx="14">
                  <c:v>26</c:v>
                </c:pt>
                <c:pt idx="15">
                  <c:v>18</c:v>
                </c:pt>
                <c:pt idx="16">
                  <c:v>24</c:v>
                </c:pt>
              </c:numCache>
            </c:numRef>
          </c:val>
        </c:ser>
        <c:ser>
          <c:idx val="2"/>
          <c:order val="2"/>
          <c:tx>
            <c:strRef>
              <c:f>Sheet1!$E$1</c:f>
              <c:strCache>
                <c:ptCount val="1"/>
                <c:pt idx="0">
                  <c:v>意味がない</c:v>
                </c:pt>
              </c:strCache>
            </c:strRef>
          </c:tx>
          <c:invertIfNegative val="0"/>
          <c:cat>
            <c:strRef>
              <c:f>Sheet1!$B$2:$B$18</c:f>
              <c:strCache>
                <c:ptCount val="17"/>
                <c:pt idx="0">
                  <c:v>数B　確率分布と統計的な性質</c:v>
                </c:pt>
                <c:pt idx="1">
                  <c:v>数A　整数の性質</c:v>
                </c:pt>
                <c:pt idx="2">
                  <c:v>高校　数学活用</c:v>
                </c:pt>
                <c:pt idx="3">
                  <c:v>数Ⅲ　複素数平面</c:v>
                </c:pt>
                <c:pt idx="4">
                  <c:v>数Ⅱ　複素数が残された</c:v>
                </c:pt>
                <c:pt idx="5">
                  <c:v>数Ⅰ　データの分析</c:v>
                </c:pt>
                <c:pt idx="6">
                  <c:v>中学　いろいろな事象と関数</c:v>
                </c:pt>
                <c:pt idx="7">
                  <c:v>中1　資料の活用　中3　標本調査</c:v>
                </c:pt>
                <c:pt idx="8">
                  <c:v>中3　相似図形の面積比・体積比</c:v>
                </c:pt>
                <c:pt idx="9">
                  <c:v>中3　解の公式</c:v>
                </c:pt>
                <c:pt idx="10">
                  <c:v>中3　円周角の定理の逆</c:v>
                </c:pt>
                <c:pt idx="11">
                  <c:v>中1　資料の活用</c:v>
                </c:pt>
                <c:pt idx="12">
                  <c:v>中1　図形の移動と投影図</c:v>
                </c:pt>
                <c:pt idx="13">
                  <c:v>中1　球の体積・表面積</c:v>
                </c:pt>
                <c:pt idx="14">
                  <c:v>中1　簡単な比例式の解法</c:v>
                </c:pt>
                <c:pt idx="15">
                  <c:v>中1　大小関係の不等式による表現</c:v>
                </c:pt>
                <c:pt idx="16">
                  <c:v>中1　数の集合と四則計算の可能性</c:v>
                </c:pt>
              </c:strCache>
            </c:strRef>
          </c:cat>
          <c:val>
            <c:numRef>
              <c:f>Sheet1!$E$2:$E$18</c:f>
              <c:numCache>
                <c:formatCode>General</c:formatCode>
                <c:ptCount val="17"/>
                <c:pt idx="0">
                  <c:v>15</c:v>
                </c:pt>
                <c:pt idx="1">
                  <c:v>9</c:v>
                </c:pt>
                <c:pt idx="2">
                  <c:v>22</c:v>
                </c:pt>
                <c:pt idx="3">
                  <c:v>19</c:v>
                </c:pt>
                <c:pt idx="4">
                  <c:v>4</c:v>
                </c:pt>
                <c:pt idx="5">
                  <c:v>26</c:v>
                </c:pt>
                <c:pt idx="6">
                  <c:v>3</c:v>
                </c:pt>
                <c:pt idx="7">
                  <c:v>12</c:v>
                </c:pt>
                <c:pt idx="8">
                  <c:v>3</c:v>
                </c:pt>
                <c:pt idx="9">
                  <c:v>6</c:v>
                </c:pt>
                <c:pt idx="10">
                  <c:v>13</c:v>
                </c:pt>
                <c:pt idx="11">
                  <c:v>13</c:v>
                </c:pt>
                <c:pt idx="12">
                  <c:v>12</c:v>
                </c:pt>
                <c:pt idx="13">
                  <c:v>10</c:v>
                </c:pt>
                <c:pt idx="14">
                  <c:v>6</c:v>
                </c:pt>
                <c:pt idx="15">
                  <c:v>3</c:v>
                </c:pt>
                <c:pt idx="16">
                  <c:v>13</c:v>
                </c:pt>
              </c:numCache>
            </c:numRef>
          </c:val>
        </c:ser>
        <c:ser>
          <c:idx val="3"/>
          <c:order val="3"/>
          <c:tx>
            <c:strRef>
              <c:f>Sheet1!$F$1</c:f>
              <c:strCache>
                <c:ptCount val="1"/>
                <c:pt idx="0">
                  <c:v>わからない</c:v>
                </c:pt>
              </c:strCache>
            </c:strRef>
          </c:tx>
          <c:invertIfNegative val="0"/>
          <c:cat>
            <c:strRef>
              <c:f>Sheet1!$B$2:$B$18</c:f>
              <c:strCache>
                <c:ptCount val="17"/>
                <c:pt idx="0">
                  <c:v>数B　確率分布と統計的な性質</c:v>
                </c:pt>
                <c:pt idx="1">
                  <c:v>数A　整数の性質</c:v>
                </c:pt>
                <c:pt idx="2">
                  <c:v>高校　数学活用</c:v>
                </c:pt>
                <c:pt idx="3">
                  <c:v>数Ⅲ　複素数平面</c:v>
                </c:pt>
                <c:pt idx="4">
                  <c:v>数Ⅱ　複素数が残された</c:v>
                </c:pt>
                <c:pt idx="5">
                  <c:v>数Ⅰ　データの分析</c:v>
                </c:pt>
                <c:pt idx="6">
                  <c:v>中学　いろいろな事象と関数</c:v>
                </c:pt>
                <c:pt idx="7">
                  <c:v>中1　資料の活用　中3　標本調査</c:v>
                </c:pt>
                <c:pt idx="8">
                  <c:v>中3　相似図形の面積比・体積比</c:v>
                </c:pt>
                <c:pt idx="9">
                  <c:v>中3　解の公式</c:v>
                </c:pt>
                <c:pt idx="10">
                  <c:v>中3　円周角の定理の逆</c:v>
                </c:pt>
                <c:pt idx="11">
                  <c:v>中1　資料の活用</c:v>
                </c:pt>
                <c:pt idx="12">
                  <c:v>中1　図形の移動と投影図</c:v>
                </c:pt>
                <c:pt idx="13">
                  <c:v>中1　球の体積・表面積</c:v>
                </c:pt>
                <c:pt idx="14">
                  <c:v>中1　簡単な比例式の解法</c:v>
                </c:pt>
                <c:pt idx="15">
                  <c:v>中1　大小関係の不等式による表現</c:v>
                </c:pt>
                <c:pt idx="16">
                  <c:v>中1　数の集合と四則計算の可能性</c:v>
                </c:pt>
              </c:strCache>
            </c:strRef>
          </c:cat>
          <c:val>
            <c:numRef>
              <c:f>Sheet1!$F$2:$F$18</c:f>
              <c:numCache>
                <c:formatCode>General</c:formatCode>
                <c:ptCount val="17"/>
                <c:pt idx="0">
                  <c:v>10</c:v>
                </c:pt>
                <c:pt idx="1">
                  <c:v>4</c:v>
                </c:pt>
                <c:pt idx="2">
                  <c:v>22</c:v>
                </c:pt>
                <c:pt idx="3">
                  <c:v>3</c:v>
                </c:pt>
                <c:pt idx="4">
                  <c:v>1</c:v>
                </c:pt>
                <c:pt idx="5">
                  <c:v>9</c:v>
                </c:pt>
                <c:pt idx="6">
                  <c:v>8</c:v>
                </c:pt>
                <c:pt idx="7">
                  <c:v>11</c:v>
                </c:pt>
                <c:pt idx="8">
                  <c:v>3</c:v>
                </c:pt>
                <c:pt idx="9">
                  <c:v>2</c:v>
                </c:pt>
                <c:pt idx="10">
                  <c:v>7</c:v>
                </c:pt>
                <c:pt idx="11">
                  <c:v>8</c:v>
                </c:pt>
                <c:pt idx="12">
                  <c:v>8</c:v>
                </c:pt>
                <c:pt idx="13">
                  <c:v>5</c:v>
                </c:pt>
                <c:pt idx="14">
                  <c:v>12</c:v>
                </c:pt>
                <c:pt idx="15">
                  <c:v>9</c:v>
                </c:pt>
                <c:pt idx="16">
                  <c:v>6</c:v>
                </c:pt>
              </c:numCache>
            </c:numRef>
          </c:val>
        </c:ser>
        <c:dLbls>
          <c:showLegendKey val="0"/>
          <c:showVal val="0"/>
          <c:showCatName val="0"/>
          <c:showSerName val="0"/>
          <c:showPercent val="0"/>
          <c:showBubbleSize val="0"/>
        </c:dLbls>
        <c:gapWidth val="150"/>
        <c:overlap val="100"/>
        <c:axId val="36980224"/>
        <c:axId val="36981760"/>
      </c:barChart>
      <c:catAx>
        <c:axId val="36980224"/>
        <c:scaling>
          <c:orientation val="minMax"/>
        </c:scaling>
        <c:delete val="0"/>
        <c:axPos val="l"/>
        <c:majorTickMark val="out"/>
        <c:minorTickMark val="none"/>
        <c:tickLblPos val="nextTo"/>
        <c:txPr>
          <a:bodyPr/>
          <a:lstStyle/>
          <a:p>
            <a:pPr>
              <a:defRPr sz="1700" baseline="0"/>
            </a:pPr>
            <a:endParaRPr lang="ja-JP"/>
          </a:p>
        </c:txPr>
        <c:crossAx val="36981760"/>
        <c:crosses val="autoZero"/>
        <c:auto val="1"/>
        <c:lblAlgn val="ctr"/>
        <c:lblOffset val="100"/>
        <c:noMultiLvlLbl val="0"/>
      </c:catAx>
      <c:valAx>
        <c:axId val="36981760"/>
        <c:scaling>
          <c:orientation val="minMax"/>
        </c:scaling>
        <c:delete val="0"/>
        <c:axPos val="b"/>
        <c:majorGridlines/>
        <c:numFmt formatCode="0%" sourceLinked="1"/>
        <c:majorTickMark val="out"/>
        <c:minorTickMark val="none"/>
        <c:tickLblPos val="nextTo"/>
        <c:crossAx val="36980224"/>
        <c:crosses val="autoZero"/>
        <c:crossBetween val="between"/>
      </c:valAx>
    </c:plotArea>
    <c:legend>
      <c:legendPos val="r"/>
      <c:layout/>
      <c:overlay val="0"/>
    </c:legend>
    <c:plotVisOnly val="1"/>
    <c:dispBlanksAs val="gap"/>
    <c:showDLblsOverMax val="0"/>
  </c:chart>
  <c:txPr>
    <a:bodyPr/>
    <a:lstStyle/>
    <a:p>
      <a:pPr>
        <a:defRPr sz="1800" baseline="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bar"/>
        <c:grouping val="clustered"/>
        <c:varyColors val="0"/>
        <c:ser>
          <c:idx val="0"/>
          <c:order val="0"/>
          <c:invertIfNegative val="0"/>
          <c:cat>
            <c:strRef>
              <c:f>Sheet1!$A$1:$A$21</c:f>
              <c:strCache>
                <c:ptCount val="21"/>
                <c:pt idx="0">
                  <c:v>計算論</c:v>
                </c:pt>
                <c:pt idx="1">
                  <c:v>変換幾何</c:v>
                </c:pt>
                <c:pt idx="2">
                  <c:v>位相幾何</c:v>
                </c:pt>
                <c:pt idx="3">
                  <c:v>公理的集合論</c:v>
                </c:pt>
                <c:pt idx="4">
                  <c:v>証明論（記号論理を含む）</c:v>
                </c:pt>
                <c:pt idx="5">
                  <c:v>公理論的ユークリッド幾何</c:v>
                </c:pt>
                <c:pt idx="6">
                  <c:v>グラフ理論</c:v>
                </c:pt>
                <c:pt idx="7">
                  <c:v>非ユークリッド幾何</c:v>
                </c:pt>
                <c:pt idx="8">
                  <c:v>微分幾何</c:v>
                </c:pt>
                <c:pt idx="9">
                  <c:v>３次・４次方程式の解法</c:v>
                </c:pt>
                <c:pt idx="10">
                  <c:v>多変数の解析学　</c:v>
                </c:pt>
                <c:pt idx="11">
                  <c:v>複素解析</c:v>
                </c:pt>
                <c:pt idx="12">
                  <c:v>自然数論（ペアノの公理）</c:v>
                </c:pt>
                <c:pt idx="13">
                  <c:v>代数方程式の一般論</c:v>
                </c:pt>
                <c:pt idx="14">
                  <c:v>確率論</c:v>
                </c:pt>
                <c:pt idx="15">
                  <c:v>数理統計学</c:v>
                </c:pt>
                <c:pt idx="16">
                  <c:v>実数論</c:v>
                </c:pt>
                <c:pt idx="17">
                  <c:v>１変数の解析学</c:v>
                </c:pt>
                <c:pt idx="18">
                  <c:v>ユークリッド幾何（古典）</c:v>
                </c:pt>
                <c:pt idx="19">
                  <c:v>初等整数論</c:v>
                </c:pt>
                <c:pt idx="20">
                  <c:v>線形代数学</c:v>
                </c:pt>
              </c:strCache>
            </c:strRef>
          </c:cat>
          <c:val>
            <c:numRef>
              <c:f>Sheet1!$B$1:$B$21</c:f>
              <c:numCache>
                <c:formatCode>General</c:formatCode>
                <c:ptCount val="21"/>
                <c:pt idx="0">
                  <c:v>4</c:v>
                </c:pt>
                <c:pt idx="1">
                  <c:v>5</c:v>
                </c:pt>
                <c:pt idx="2">
                  <c:v>11</c:v>
                </c:pt>
                <c:pt idx="3">
                  <c:v>13</c:v>
                </c:pt>
                <c:pt idx="4">
                  <c:v>14</c:v>
                </c:pt>
                <c:pt idx="5">
                  <c:v>15</c:v>
                </c:pt>
                <c:pt idx="6">
                  <c:v>15</c:v>
                </c:pt>
                <c:pt idx="7">
                  <c:v>16</c:v>
                </c:pt>
                <c:pt idx="8">
                  <c:v>16</c:v>
                </c:pt>
                <c:pt idx="9">
                  <c:v>24</c:v>
                </c:pt>
                <c:pt idx="10">
                  <c:v>27</c:v>
                </c:pt>
                <c:pt idx="11">
                  <c:v>27</c:v>
                </c:pt>
                <c:pt idx="12">
                  <c:v>30</c:v>
                </c:pt>
                <c:pt idx="13">
                  <c:v>32</c:v>
                </c:pt>
                <c:pt idx="14">
                  <c:v>32</c:v>
                </c:pt>
                <c:pt idx="15">
                  <c:v>35</c:v>
                </c:pt>
                <c:pt idx="16">
                  <c:v>40</c:v>
                </c:pt>
                <c:pt idx="17">
                  <c:v>55</c:v>
                </c:pt>
                <c:pt idx="18">
                  <c:v>56</c:v>
                </c:pt>
                <c:pt idx="19">
                  <c:v>72</c:v>
                </c:pt>
                <c:pt idx="20">
                  <c:v>78</c:v>
                </c:pt>
              </c:numCache>
            </c:numRef>
          </c:val>
        </c:ser>
        <c:dLbls>
          <c:showLegendKey val="0"/>
          <c:showVal val="0"/>
          <c:showCatName val="0"/>
          <c:showSerName val="0"/>
          <c:showPercent val="0"/>
          <c:showBubbleSize val="0"/>
        </c:dLbls>
        <c:gapWidth val="150"/>
        <c:axId val="153607552"/>
        <c:axId val="153707648"/>
      </c:barChart>
      <c:catAx>
        <c:axId val="153607552"/>
        <c:scaling>
          <c:orientation val="minMax"/>
        </c:scaling>
        <c:delete val="0"/>
        <c:axPos val="l"/>
        <c:majorTickMark val="out"/>
        <c:minorTickMark val="none"/>
        <c:tickLblPos val="nextTo"/>
        <c:txPr>
          <a:bodyPr/>
          <a:lstStyle/>
          <a:p>
            <a:pPr>
              <a:defRPr sz="1600" baseline="0"/>
            </a:pPr>
            <a:endParaRPr lang="ja-JP"/>
          </a:p>
        </c:txPr>
        <c:crossAx val="153707648"/>
        <c:crosses val="autoZero"/>
        <c:auto val="1"/>
        <c:lblAlgn val="ctr"/>
        <c:lblOffset val="100"/>
        <c:noMultiLvlLbl val="0"/>
      </c:catAx>
      <c:valAx>
        <c:axId val="153707648"/>
        <c:scaling>
          <c:orientation val="minMax"/>
        </c:scaling>
        <c:delete val="0"/>
        <c:axPos val="b"/>
        <c:majorGridlines/>
        <c:numFmt formatCode="General" sourceLinked="1"/>
        <c:majorTickMark val="out"/>
        <c:minorTickMark val="none"/>
        <c:tickLblPos val="nextTo"/>
        <c:crossAx val="15360755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cat>
            <c:strRef>
              <c:f>Sheet1!$A$1:$A$13</c:f>
              <c:strCache>
                <c:ptCount val="13"/>
                <c:pt idx="0">
                  <c:v>近未来において社会がどう変容するか考える</c:v>
                </c:pt>
                <c:pt idx="1">
                  <c:v>子供達の協同による学習の支援</c:v>
                </c:pt>
                <c:pt idx="2">
                  <c:v>学校カリキュラムの構成について理解する</c:v>
                </c:pt>
                <c:pt idx="3">
                  <c:v>数学を日常に生かす指導法</c:v>
                </c:pt>
                <c:pt idx="4">
                  <c:v>子供達が数学を作る指導法</c:v>
                </c:pt>
                <c:pt idx="5">
                  <c:v>学力を定着させる指導法</c:v>
                </c:pt>
                <c:pt idx="6">
                  <c:v>子供の思考過程を理解する</c:v>
                </c:pt>
                <c:pt idx="7">
                  <c:v>数学的考え方を伸ばす指導法</c:v>
                </c:pt>
                <c:pt idx="8">
                  <c:v>数学が社会において果たす役割を知る</c:v>
                </c:pt>
                <c:pt idx="9">
                  <c:v>数学に興味を持たせる指導法</c:v>
                </c:pt>
                <c:pt idx="10">
                  <c:v>数学の基礎理論</c:v>
                </c:pt>
                <c:pt idx="11">
                  <c:v>数学的思考力</c:v>
                </c:pt>
                <c:pt idx="12">
                  <c:v>数学の関連分野に関する広範な知識</c:v>
                </c:pt>
              </c:strCache>
            </c:strRef>
          </c:cat>
          <c:val>
            <c:numRef>
              <c:f>Sheet1!$B$1:$B$13</c:f>
              <c:numCache>
                <c:formatCode>General</c:formatCode>
                <c:ptCount val="13"/>
                <c:pt idx="0">
                  <c:v>2</c:v>
                </c:pt>
                <c:pt idx="1">
                  <c:v>4</c:v>
                </c:pt>
                <c:pt idx="2">
                  <c:v>8</c:v>
                </c:pt>
                <c:pt idx="3">
                  <c:v>9</c:v>
                </c:pt>
                <c:pt idx="4">
                  <c:v>10</c:v>
                </c:pt>
                <c:pt idx="5">
                  <c:v>20</c:v>
                </c:pt>
                <c:pt idx="6">
                  <c:v>24</c:v>
                </c:pt>
                <c:pt idx="7">
                  <c:v>28</c:v>
                </c:pt>
                <c:pt idx="8">
                  <c:v>28</c:v>
                </c:pt>
                <c:pt idx="9">
                  <c:v>48</c:v>
                </c:pt>
                <c:pt idx="10">
                  <c:v>49</c:v>
                </c:pt>
                <c:pt idx="11">
                  <c:v>52</c:v>
                </c:pt>
                <c:pt idx="12">
                  <c:v>62</c:v>
                </c:pt>
              </c:numCache>
            </c:numRef>
          </c:val>
        </c:ser>
        <c:dLbls>
          <c:showLegendKey val="0"/>
          <c:showVal val="0"/>
          <c:showCatName val="0"/>
          <c:showSerName val="0"/>
          <c:showPercent val="0"/>
          <c:showBubbleSize val="0"/>
        </c:dLbls>
        <c:gapWidth val="150"/>
        <c:axId val="153614208"/>
        <c:axId val="153615744"/>
      </c:barChart>
      <c:catAx>
        <c:axId val="153614208"/>
        <c:scaling>
          <c:orientation val="minMax"/>
        </c:scaling>
        <c:delete val="0"/>
        <c:axPos val="l"/>
        <c:majorTickMark val="out"/>
        <c:minorTickMark val="none"/>
        <c:tickLblPos val="nextTo"/>
        <c:txPr>
          <a:bodyPr/>
          <a:lstStyle/>
          <a:p>
            <a:pPr>
              <a:defRPr sz="2000" baseline="0"/>
            </a:pPr>
            <a:endParaRPr lang="ja-JP"/>
          </a:p>
        </c:txPr>
        <c:crossAx val="153615744"/>
        <c:crosses val="autoZero"/>
        <c:auto val="1"/>
        <c:lblAlgn val="ctr"/>
        <c:lblOffset val="100"/>
        <c:noMultiLvlLbl val="0"/>
      </c:catAx>
      <c:valAx>
        <c:axId val="153615744"/>
        <c:scaling>
          <c:orientation val="minMax"/>
        </c:scaling>
        <c:delete val="0"/>
        <c:axPos val="b"/>
        <c:majorGridlines/>
        <c:numFmt formatCode="General" sourceLinked="1"/>
        <c:majorTickMark val="out"/>
        <c:minorTickMark val="none"/>
        <c:tickLblPos val="nextTo"/>
        <c:crossAx val="153614208"/>
        <c:crosses val="autoZero"/>
        <c:crossBetween val="between"/>
      </c:valAx>
    </c:plotArea>
    <c:plotVisOnly val="1"/>
    <c:dispBlanksAs val="gap"/>
    <c:showDLblsOverMax val="0"/>
  </c:chart>
  <c:txPr>
    <a:bodyPr/>
    <a:lstStyle/>
    <a:p>
      <a:pPr>
        <a:defRPr sz="1600" baseline="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115944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3140116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115433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151834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410730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75941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3740556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160183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221861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2153832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D51347-9471-4E80-BD2D-1A81A553C9C1}" type="datetimeFigureOut">
              <a:rPr kumimoji="1" lang="ja-JP" altLang="en-US" smtClean="0"/>
              <a:t>2012/3/27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2708031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51347-9471-4E80-BD2D-1A81A553C9C1}" type="datetimeFigureOut">
              <a:rPr kumimoji="1" lang="ja-JP" altLang="en-US" smtClean="0"/>
              <a:t>2012/3/27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CFA48-4F57-4474-B402-3E1386DB3BC6}" type="slidenum">
              <a:rPr kumimoji="1" lang="ja-JP" altLang="en-US" smtClean="0"/>
              <a:t>‹#›</a:t>
            </a:fld>
            <a:endParaRPr kumimoji="1" lang="ja-JP" altLang="en-US"/>
          </a:p>
        </p:txBody>
      </p:sp>
    </p:spTree>
    <p:extLst>
      <p:ext uri="{BB962C8B-B14F-4D97-AF65-F5344CB8AC3E}">
        <p14:creationId xmlns:p14="http://schemas.microsoft.com/office/powerpoint/2010/main" val="786732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38917;&#30446;&#6530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38917;&#30446;&#6530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12450;&#12531;&#12465;&#12540;&#12488;&#65293;&#65305;&#65293;&#22238;&#31572;.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12450;&#12531;&#12465;&#12540;&#12488;&#12540;&#65297;&#65296;&#65293;&#22238;&#31572;.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130425"/>
            <a:ext cx="7918648" cy="1470025"/>
          </a:xfrm>
        </p:spPr>
        <p:txBody>
          <a:bodyPr>
            <a:normAutofit fontScale="90000"/>
          </a:bodyPr>
          <a:lstStyle/>
          <a:p>
            <a:r>
              <a:rPr lang="ja-JP" altLang="en-US" dirty="0"/>
              <a:t>中・高等学校数学教育における課題</a:t>
            </a:r>
            <a:r>
              <a:rPr lang="en-US" altLang="ja-JP" dirty="0"/>
              <a:t>―</a:t>
            </a:r>
            <a:r>
              <a:rPr lang="ja-JP" altLang="en-US" dirty="0"/>
              <a:t>アンケート調査より</a:t>
            </a:r>
            <a:r>
              <a:rPr lang="en-US" altLang="ja-JP" dirty="0"/>
              <a:t>―</a:t>
            </a:r>
            <a:r>
              <a:rPr lang="ja-JP" altLang="en-US" dirty="0"/>
              <a:t>」</a:t>
            </a:r>
            <a:br>
              <a:rPr lang="ja-JP" altLang="en-US" dirty="0"/>
            </a:br>
            <a:r>
              <a:rPr lang="ja-JP" altLang="en-US" dirty="0"/>
              <a:t>　　</a:t>
            </a:r>
            <a:endParaRPr kumimoji="1" lang="ja-JP" altLang="en-US" dirty="0"/>
          </a:p>
        </p:txBody>
      </p:sp>
      <p:sp>
        <p:nvSpPr>
          <p:cNvPr id="3" name="サブタイトル 2"/>
          <p:cNvSpPr>
            <a:spLocks noGrp="1"/>
          </p:cNvSpPr>
          <p:nvPr>
            <p:ph type="subTitle" idx="1"/>
          </p:nvPr>
        </p:nvSpPr>
        <p:spPr/>
        <p:txBody>
          <a:bodyPr/>
          <a:lstStyle/>
          <a:p>
            <a:r>
              <a:rPr lang="ja-JP" altLang="en-US" dirty="0" smtClean="0"/>
              <a:t>　　　</a:t>
            </a:r>
            <a:r>
              <a:rPr lang="zh-CN" altLang="en-US" dirty="0" smtClean="0"/>
              <a:t>白石和夫</a:t>
            </a:r>
            <a:r>
              <a:rPr lang="ja-JP" altLang="en-US" dirty="0" smtClean="0"/>
              <a:t>　</a:t>
            </a:r>
            <a:r>
              <a:rPr lang="en-US" altLang="zh-CN" dirty="0" smtClean="0"/>
              <a:t>(</a:t>
            </a:r>
            <a:r>
              <a:rPr lang="zh-CN" altLang="en-US" dirty="0"/>
              <a:t>文教大学</a:t>
            </a:r>
            <a:r>
              <a:rPr lang="en-US" altLang="zh-CN" dirty="0" smtClean="0"/>
              <a:t>)</a:t>
            </a:r>
          </a:p>
          <a:p>
            <a:r>
              <a:rPr lang="zh-CN" altLang="en-US" dirty="0"/>
              <a:t>　　利根川 </a:t>
            </a:r>
            <a:r>
              <a:rPr lang="zh-CN" altLang="en-US" dirty="0" smtClean="0"/>
              <a:t>誠</a:t>
            </a:r>
            <a:r>
              <a:rPr lang="ja-JP" altLang="en-US" dirty="0" smtClean="0"/>
              <a:t>　</a:t>
            </a:r>
            <a:r>
              <a:rPr lang="en-US" altLang="zh-CN" dirty="0" smtClean="0"/>
              <a:t>(</a:t>
            </a:r>
            <a:r>
              <a:rPr lang="zh-CN" altLang="en-US" dirty="0"/>
              <a:t>中央大学</a:t>
            </a:r>
            <a:r>
              <a:rPr lang="en-US" altLang="zh-CN" dirty="0"/>
              <a:t>)</a:t>
            </a:r>
            <a:br>
              <a:rPr lang="en-US" altLang="zh-CN" dirty="0"/>
            </a:br>
            <a:endParaRPr kumimoji="1" lang="ja-JP" altLang="en-US" dirty="0"/>
          </a:p>
        </p:txBody>
      </p:sp>
    </p:spTree>
    <p:extLst>
      <p:ext uri="{BB962C8B-B14F-4D97-AF65-F5344CB8AC3E}">
        <p14:creationId xmlns:p14="http://schemas.microsoft.com/office/powerpoint/2010/main" val="1030595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2348880"/>
            <a:ext cx="8784976" cy="3693319"/>
          </a:xfrm>
          <a:prstGeom prst="rect">
            <a:avLst/>
          </a:prstGeom>
        </p:spPr>
        <p:txBody>
          <a:bodyPr wrap="square">
            <a:spAutoFit/>
          </a:bodyPr>
          <a:lstStyle/>
          <a:p>
            <a:r>
              <a:rPr lang="ja-JP" altLang="ja-JP" dirty="0"/>
              <a:t>３．高等学校数学の以下内容で</a:t>
            </a:r>
            <a:r>
              <a:rPr lang="en-US" altLang="ja-JP" dirty="0"/>
              <a:t>a.</a:t>
            </a:r>
            <a:r>
              <a:rPr lang="ja-JP" altLang="ja-JP" dirty="0"/>
              <a:t>指導が難しいと感じる内容には□内にㇾ点を，また，</a:t>
            </a:r>
            <a:r>
              <a:rPr lang="en-US" altLang="ja-JP" dirty="0"/>
              <a:t>b.</a:t>
            </a:r>
            <a:r>
              <a:rPr lang="ja-JP" altLang="ja-JP" dirty="0"/>
              <a:t>生徒にとっておもしろいかまたは役に立つと思われる内容については○内にㇾ点をつけてください。</a:t>
            </a:r>
          </a:p>
          <a:p>
            <a:r>
              <a:rPr lang="ja-JP" altLang="ja-JP" dirty="0" smtClean="0"/>
              <a:t>□</a:t>
            </a:r>
            <a:r>
              <a:rPr lang="ja-JP" altLang="ja-JP" dirty="0"/>
              <a:t>○ 数と式　　　　　　　　　□○ ２次関数　　　　　□○ ２次方程式・２次不等式</a:t>
            </a:r>
          </a:p>
          <a:p>
            <a:r>
              <a:rPr lang="ja-JP" altLang="ja-JP" dirty="0" smtClean="0"/>
              <a:t>□</a:t>
            </a:r>
            <a:r>
              <a:rPr lang="ja-JP" altLang="ja-JP" dirty="0"/>
              <a:t>○ 図形と計量（三角比）　　□○ 場合の数と確率 　 □○ データの分析（新課程）</a:t>
            </a:r>
          </a:p>
          <a:p>
            <a:r>
              <a:rPr lang="ja-JP" altLang="ja-JP" dirty="0" smtClean="0"/>
              <a:t>□</a:t>
            </a:r>
            <a:r>
              <a:rPr lang="ja-JP" altLang="ja-JP" dirty="0"/>
              <a:t>○ 集合と論理　　　　　　　□○ 平面図形</a:t>
            </a:r>
            <a:r>
              <a:rPr lang="en-US" altLang="ja-JP" dirty="0"/>
              <a:t>      </a:t>
            </a:r>
            <a:r>
              <a:rPr lang="ja-JP" altLang="ja-JP" dirty="0"/>
              <a:t>　　□○ 複素数（２次方程式）</a:t>
            </a:r>
          </a:p>
          <a:p>
            <a:r>
              <a:rPr lang="ja-JP" altLang="ja-JP" dirty="0"/>
              <a:t>□○ 式と証明・高次方程式　　□○ 図形と方程式　　　□○ 指数関数・対数関数</a:t>
            </a:r>
          </a:p>
          <a:p>
            <a:r>
              <a:rPr lang="ja-JP" altLang="ja-JP" dirty="0"/>
              <a:t>□○ 三角関数　　　　　　　　□○ 微分の考え　　　　□○ 積分の考え</a:t>
            </a:r>
          </a:p>
          <a:p>
            <a:r>
              <a:rPr lang="ja-JP" altLang="ja-JP" dirty="0"/>
              <a:t>□○ 数列　　　　　　　　　　□○ ベクトル　　　　　□○ 統計とコンピュータ</a:t>
            </a:r>
          </a:p>
          <a:p>
            <a:r>
              <a:rPr lang="ja-JP" altLang="ja-JP" dirty="0"/>
              <a:t>□○ 数値計算とコンピュータ　□○ 極限　　　　　　　□○ 微分法　</a:t>
            </a:r>
          </a:p>
          <a:p>
            <a:r>
              <a:rPr lang="ja-JP" altLang="ja-JP" dirty="0"/>
              <a:t>□○ 積分法　　　　　　　　　□○ 平面上の曲線　　　□○ 行列とその応用</a:t>
            </a:r>
          </a:p>
          <a:p>
            <a:r>
              <a:rPr lang="ja-JP" altLang="ja-JP" dirty="0"/>
              <a:t>□○ 確率分布　 　　　　 　　□○ 統計的推測　 　　 □○ 複素数平面</a:t>
            </a:r>
          </a:p>
          <a:p>
            <a:r>
              <a:rPr lang="ja-JP" altLang="ja-JP" dirty="0"/>
              <a:t>特に指導が難しいと感じる点がありましたら具体的にお書きください。</a:t>
            </a:r>
          </a:p>
        </p:txBody>
      </p:sp>
    </p:spTree>
    <p:extLst>
      <p:ext uri="{BB962C8B-B14F-4D97-AF65-F5344CB8AC3E}">
        <p14:creationId xmlns:p14="http://schemas.microsoft.com/office/powerpoint/2010/main" val="2322710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74042"/>
          </a:xfrm>
        </p:spPr>
        <p:txBody>
          <a:bodyPr>
            <a:normAutofit fontScale="90000"/>
          </a:bodyPr>
          <a:lstStyle/>
          <a:p>
            <a:r>
              <a:rPr kumimoji="1" lang="ja-JP" altLang="en-US" dirty="0" smtClean="0"/>
              <a:t>高等学校の内容</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2350022679"/>
              </p:ext>
            </p:extLst>
          </p:nvPr>
        </p:nvGraphicFramePr>
        <p:xfrm>
          <a:off x="107504" y="692696"/>
          <a:ext cx="8929417" cy="60486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284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74042"/>
          </a:xfrm>
        </p:spPr>
        <p:txBody>
          <a:bodyPr>
            <a:normAutofit fontScale="90000"/>
          </a:bodyPr>
          <a:lstStyle/>
          <a:p>
            <a:r>
              <a:rPr kumimoji="1" lang="ja-JP" altLang="en-US" dirty="0" smtClean="0"/>
              <a:t>高等学校の内容</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1519743311"/>
              </p:ext>
            </p:extLst>
          </p:nvPr>
        </p:nvGraphicFramePr>
        <p:xfrm>
          <a:off x="179512" y="764704"/>
          <a:ext cx="8640959" cy="11044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9329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3110368656"/>
              </p:ext>
            </p:extLst>
          </p:nvPr>
        </p:nvGraphicFramePr>
        <p:xfrm>
          <a:off x="179512" y="-3627784"/>
          <a:ext cx="8640959" cy="11044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5307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データの分析・統計</a:t>
            </a:r>
            <a:endParaRPr kumimoji="1" lang="ja-JP" altLang="en-US" dirty="0"/>
          </a:p>
        </p:txBody>
      </p:sp>
      <p:sp>
        <p:nvSpPr>
          <p:cNvPr id="3" name="コンテンツ プレースホルダー 2"/>
          <p:cNvSpPr>
            <a:spLocks noGrp="1"/>
          </p:cNvSpPr>
          <p:nvPr>
            <p:ph idx="1"/>
          </p:nvPr>
        </p:nvSpPr>
        <p:spPr/>
        <p:txBody>
          <a:bodyPr/>
          <a:lstStyle/>
          <a:p>
            <a:r>
              <a:rPr lang="ja-JP" altLang="en-US" dirty="0"/>
              <a:t>統計的なものは，実用という意味で役立つというのは疑問。数学の学問性が薄れる。</a:t>
            </a:r>
          </a:p>
          <a:p>
            <a:r>
              <a:rPr kumimoji="1" lang="ja-JP" altLang="en-US" dirty="0" smtClean="0"/>
              <a:t>「データの分析」</a:t>
            </a:r>
            <a:r>
              <a:rPr kumimoji="1" lang="ja-JP" altLang="en-US" dirty="0" smtClean="0"/>
              <a:t>は</a:t>
            </a:r>
            <a:r>
              <a:rPr kumimoji="1" lang="en-US" altLang="ja-JP" dirty="0" smtClean="0"/>
              <a:t>Σ</a:t>
            </a:r>
            <a:r>
              <a:rPr kumimoji="1" lang="ja-JP" altLang="en-US" dirty="0" smtClean="0"/>
              <a:t>記号</a:t>
            </a:r>
            <a:r>
              <a:rPr kumimoji="1" lang="ja-JP" altLang="en-US" dirty="0" smtClean="0"/>
              <a:t>履修前で式を書くのが大変。</a:t>
            </a:r>
            <a:endParaRPr kumimoji="1" lang="en-US" altLang="ja-JP" dirty="0" smtClean="0"/>
          </a:p>
          <a:p>
            <a:r>
              <a:rPr lang="ja-JP" altLang="ja-JP" dirty="0"/>
              <a:t>データの分析，四分法などでどのように教えるのか？</a:t>
            </a:r>
          </a:p>
          <a:p>
            <a:endParaRPr kumimoji="1" lang="ja-JP" altLang="en-US" dirty="0"/>
          </a:p>
        </p:txBody>
      </p:sp>
    </p:spTree>
    <p:extLst>
      <p:ext uri="{BB962C8B-B14F-4D97-AF65-F5344CB8AC3E}">
        <p14:creationId xmlns:p14="http://schemas.microsoft.com/office/powerpoint/2010/main" val="74719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　統計的推測について</a:t>
            </a:r>
            <a:br>
              <a:rPr lang="ja-JP" altLang="ja-JP" dirty="0"/>
            </a:br>
            <a:endParaRPr kumimoji="1" lang="ja-JP" altLang="en-US" dirty="0"/>
          </a:p>
        </p:txBody>
      </p:sp>
      <p:sp>
        <p:nvSpPr>
          <p:cNvPr id="3" name="コンテンツ プレースホルダー 2"/>
          <p:cNvSpPr>
            <a:spLocks noGrp="1"/>
          </p:cNvSpPr>
          <p:nvPr>
            <p:ph idx="1"/>
          </p:nvPr>
        </p:nvSpPr>
        <p:spPr/>
        <p:txBody>
          <a:bodyPr/>
          <a:lstStyle/>
          <a:p>
            <a:r>
              <a:rPr lang="ja-JP" altLang="ja-JP" dirty="0"/>
              <a:t>有意水準の定め方について生徒にその根拠を尋ねられたら明確に答えることが難しい</a:t>
            </a:r>
            <a:r>
              <a:rPr lang="ja-JP" altLang="ja-JP" dirty="0" smtClean="0"/>
              <a:t>。</a:t>
            </a:r>
            <a:endParaRPr lang="ja-JP" altLang="ja-JP" dirty="0"/>
          </a:p>
        </p:txBody>
      </p:sp>
    </p:spTree>
    <p:extLst>
      <p:ext uri="{BB962C8B-B14F-4D97-AF65-F5344CB8AC3E}">
        <p14:creationId xmlns:p14="http://schemas.microsoft.com/office/powerpoint/2010/main" val="787465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確率</a:t>
            </a:r>
            <a:r>
              <a:rPr lang="ja-JP" altLang="en-US" dirty="0" smtClean="0"/>
              <a:t>分布</a:t>
            </a:r>
            <a:r>
              <a:rPr lang="ja-JP" altLang="en-US" dirty="0"/>
              <a:t>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「独立」の定義が曖昧</a:t>
            </a:r>
            <a:endParaRPr kumimoji="1" lang="en-US" altLang="ja-JP" dirty="0" smtClean="0"/>
          </a:p>
          <a:p>
            <a:r>
              <a:rPr lang="ja-JP" altLang="en-US" dirty="0" smtClean="0"/>
              <a:t>確率は全度数をどうとるかで答えが違う。</a:t>
            </a:r>
            <a:r>
              <a:rPr lang="en-US" altLang="ja-JP" dirty="0" smtClean="0"/>
              <a:t/>
            </a:r>
            <a:br>
              <a:rPr lang="en-US" altLang="ja-JP" dirty="0" smtClean="0"/>
            </a:br>
            <a:r>
              <a:rPr lang="ja-JP" altLang="en-US" dirty="0" smtClean="0"/>
              <a:t>確率分布も分布の仕方で結果が異なる。</a:t>
            </a:r>
            <a:endParaRPr lang="en-US" altLang="ja-JP" dirty="0" smtClean="0"/>
          </a:p>
          <a:p>
            <a:endParaRPr kumimoji="1" lang="ja-JP" altLang="en-US" dirty="0"/>
          </a:p>
        </p:txBody>
      </p:sp>
    </p:spTree>
    <p:extLst>
      <p:ext uri="{BB962C8B-B14F-4D97-AF65-F5344CB8AC3E}">
        <p14:creationId xmlns:p14="http://schemas.microsoft.com/office/powerpoint/2010/main" val="433402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平面図形について</a:t>
            </a:r>
            <a:endParaRPr kumimoji="1" lang="ja-JP" altLang="en-US" dirty="0"/>
          </a:p>
        </p:txBody>
      </p:sp>
      <p:sp>
        <p:nvSpPr>
          <p:cNvPr id="3" name="コンテンツ プレースホルダー 2"/>
          <p:cNvSpPr>
            <a:spLocks noGrp="1"/>
          </p:cNvSpPr>
          <p:nvPr>
            <p:ph idx="1"/>
          </p:nvPr>
        </p:nvSpPr>
        <p:spPr/>
        <p:txBody>
          <a:bodyPr/>
          <a:lstStyle/>
          <a:p>
            <a:r>
              <a:rPr lang="ja-JP" altLang="ja-JP" dirty="0"/>
              <a:t>証明はすぐ答えを見る生徒が多く，</a:t>
            </a:r>
            <a:r>
              <a:rPr lang="ja-JP" altLang="ja-JP" dirty="0" smtClean="0"/>
              <a:t>なかなか</a:t>
            </a:r>
            <a:r>
              <a:rPr lang="ja-JP" altLang="en-US" dirty="0" smtClean="0"/>
              <a:t>書いて</a:t>
            </a:r>
            <a:r>
              <a:rPr lang="ja-JP" altLang="ja-JP" dirty="0" smtClean="0"/>
              <a:t>理解</a:t>
            </a:r>
            <a:r>
              <a:rPr lang="ja-JP" altLang="ja-JP" dirty="0"/>
              <a:t>しようとしない。書き方を示して証明を最後まで書くが，生徒はノートに写すだけになってしまう（応用がきかない）</a:t>
            </a:r>
            <a:r>
              <a:rPr lang="ja-JP" altLang="ja-JP" dirty="0" smtClean="0"/>
              <a:t>。</a:t>
            </a:r>
            <a:endParaRPr lang="en-US" altLang="ja-JP" dirty="0" smtClean="0"/>
          </a:p>
          <a:p>
            <a:r>
              <a:rPr kumimoji="1" lang="ja-JP" altLang="en-US" dirty="0"/>
              <a:t>時間的</a:t>
            </a:r>
            <a:r>
              <a:rPr kumimoji="1" lang="ja-JP" altLang="en-US" dirty="0" smtClean="0"/>
              <a:t>に，「図形と方程式」，「ベクトル」と</a:t>
            </a:r>
            <a:r>
              <a:rPr lang="ja-JP" altLang="en-US" dirty="0" smtClean="0"/>
              <a:t>関連づけて話すことができない。中学校で学んできてほしい。</a:t>
            </a:r>
            <a:endParaRPr lang="en-US" altLang="ja-JP" dirty="0" smtClean="0"/>
          </a:p>
          <a:p>
            <a:endParaRPr kumimoji="1" lang="ja-JP" altLang="en-US" dirty="0"/>
          </a:p>
        </p:txBody>
      </p:sp>
    </p:spTree>
    <p:extLst>
      <p:ext uri="{BB962C8B-B14F-4D97-AF65-F5344CB8AC3E}">
        <p14:creationId xmlns:p14="http://schemas.microsoft.com/office/powerpoint/2010/main" val="2024708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ベクトルについて</a:t>
            </a:r>
            <a:endParaRPr kumimoji="1" lang="ja-JP" altLang="en-US" dirty="0"/>
          </a:p>
        </p:txBody>
      </p:sp>
      <p:sp>
        <p:nvSpPr>
          <p:cNvPr id="3" name="コンテンツ プレースホルダー 2"/>
          <p:cNvSpPr>
            <a:spLocks noGrp="1"/>
          </p:cNvSpPr>
          <p:nvPr>
            <p:ph idx="1"/>
          </p:nvPr>
        </p:nvSpPr>
        <p:spPr>
          <a:xfrm>
            <a:off x="251520" y="1600200"/>
            <a:ext cx="8435280" cy="4525963"/>
          </a:xfrm>
        </p:spPr>
        <p:txBody>
          <a:bodyPr/>
          <a:lstStyle/>
          <a:p>
            <a:r>
              <a:rPr kumimoji="1" lang="ja-JP" altLang="en-US" dirty="0" smtClean="0"/>
              <a:t>有効線分の考え方から（位置によらない）ベクトルへの展開でついてこれない生徒がいる。</a:t>
            </a:r>
            <a:endParaRPr kumimoji="1" lang="ja-JP" altLang="en-US" dirty="0"/>
          </a:p>
        </p:txBody>
      </p:sp>
    </p:spTree>
    <p:extLst>
      <p:ext uri="{BB962C8B-B14F-4D97-AF65-F5344CB8AC3E}">
        <p14:creationId xmlns:p14="http://schemas.microsoft.com/office/powerpoint/2010/main" val="1102674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極限</a:t>
            </a:r>
            <a:endParaRPr kumimoji="1" lang="ja-JP" altLang="en-US" dirty="0"/>
          </a:p>
        </p:txBody>
      </p:sp>
      <p:sp>
        <p:nvSpPr>
          <p:cNvPr id="3" name="コンテンツ プレースホルダー 2"/>
          <p:cNvSpPr>
            <a:spLocks noGrp="1"/>
          </p:cNvSpPr>
          <p:nvPr>
            <p:ph idx="1"/>
          </p:nvPr>
        </p:nvSpPr>
        <p:spPr/>
        <p:txBody>
          <a:bodyPr/>
          <a:lstStyle/>
          <a:p>
            <a:r>
              <a:rPr lang="ja-JP" altLang="ja-JP" dirty="0"/>
              <a:t>新たな考え方といってよいのでしょうか。極限の考えに初めは抵抗感があったようで，その導入部分は難しいと思います。</a:t>
            </a:r>
          </a:p>
          <a:p>
            <a:r>
              <a:rPr lang="ja-JP" altLang="ja-JP" dirty="0" smtClean="0"/>
              <a:t>限りなく</a:t>
            </a:r>
            <a:r>
              <a:rPr lang="ja-JP" altLang="ja-JP" dirty="0"/>
              <a:t>近づくという思考をいかに生徒に身に着けさせるかが難しい。</a:t>
            </a:r>
          </a:p>
          <a:p>
            <a:endParaRPr kumimoji="1" lang="ja-JP" altLang="en-US" dirty="0"/>
          </a:p>
        </p:txBody>
      </p:sp>
    </p:spTree>
    <p:extLst>
      <p:ext uri="{BB962C8B-B14F-4D97-AF65-F5344CB8AC3E}">
        <p14:creationId xmlns:p14="http://schemas.microsoft.com/office/powerpoint/2010/main" val="20031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noChangeAspect="1"/>
          </p:cNvGraphicFramePr>
          <p:nvPr>
            <p:ph idx="1"/>
            <p:extLst>
              <p:ext uri="{D42A27DB-BD31-4B8C-83A1-F6EECF244321}">
                <p14:modId xmlns:p14="http://schemas.microsoft.com/office/powerpoint/2010/main" val="1751281196"/>
              </p:ext>
            </p:extLst>
          </p:nvPr>
        </p:nvGraphicFramePr>
        <p:xfrm>
          <a:off x="323528" y="332656"/>
          <a:ext cx="8069263" cy="12304713"/>
        </p:xfrm>
        <a:graphic>
          <a:graphicData uri="http://schemas.openxmlformats.org/presentationml/2006/ole">
            <mc:AlternateContent xmlns:mc="http://schemas.openxmlformats.org/markup-compatibility/2006">
              <mc:Choice xmlns:v="urn:schemas-microsoft-com:vml" Requires="v">
                <p:oleObj spid="_x0000_s1034" name="文書" r:id="rId3" imgW="5975825" imgH="9112278" progId="Word.Document.12">
                  <p:embed/>
                </p:oleObj>
              </mc:Choice>
              <mc:Fallback>
                <p:oleObj name="文書" r:id="rId3" imgW="5975825" imgH="9112278" progId="Word.Document.12">
                  <p:embed/>
                  <p:pic>
                    <p:nvPicPr>
                      <p:cNvPr id="0" name=""/>
                      <p:cNvPicPr/>
                      <p:nvPr/>
                    </p:nvPicPr>
                    <p:blipFill>
                      <a:blip r:embed="rId4"/>
                      <a:stretch>
                        <a:fillRect/>
                      </a:stretch>
                    </p:blipFill>
                    <p:spPr>
                      <a:xfrm>
                        <a:off x="323528" y="332656"/>
                        <a:ext cx="8069263" cy="12304713"/>
                      </a:xfrm>
                      <a:prstGeom prst="rect">
                        <a:avLst/>
                      </a:prstGeom>
                    </p:spPr>
                  </p:pic>
                </p:oleObj>
              </mc:Fallback>
            </mc:AlternateContent>
          </a:graphicData>
        </a:graphic>
      </p:graphicFrame>
    </p:spTree>
    <p:extLst>
      <p:ext uri="{BB962C8B-B14F-4D97-AF65-F5344CB8AC3E}">
        <p14:creationId xmlns:p14="http://schemas.microsoft.com/office/powerpoint/2010/main" val="63147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高等学校の数学</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現場の多くは，どの分野がどうだ，という状況にない。関数概念は多くの生徒がダメ，証明もダメ。</a:t>
            </a:r>
            <a:endParaRPr kumimoji="1" lang="ja-JP" altLang="en-US" dirty="0"/>
          </a:p>
        </p:txBody>
      </p:sp>
    </p:spTree>
    <p:extLst>
      <p:ext uri="{BB962C8B-B14F-4D97-AF65-F5344CB8AC3E}">
        <p14:creationId xmlns:p14="http://schemas.microsoft.com/office/powerpoint/2010/main" val="115890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490066"/>
          </a:xfrm>
        </p:spPr>
        <p:txBody>
          <a:bodyPr>
            <a:noAutofit/>
          </a:bodyPr>
          <a:lstStyle/>
          <a:p>
            <a:r>
              <a:rPr lang="ja-JP" altLang="ja-JP" sz="3200" dirty="0" smtClean="0"/>
              <a:t>中高数</a:t>
            </a:r>
            <a:r>
              <a:rPr lang="ja-JP" altLang="ja-JP" sz="3200" dirty="0"/>
              <a:t>学科の指導の改善に</a:t>
            </a:r>
            <a:r>
              <a:rPr lang="ja-JP" altLang="ja-JP" sz="3200" dirty="0" smtClean="0"/>
              <a:t>対し</a:t>
            </a:r>
            <a:r>
              <a:rPr lang="ja-JP" altLang="en-US" sz="3200" dirty="0" smtClean="0"/>
              <a:t>する評価</a:t>
            </a:r>
            <a:endParaRPr lang="ja-JP" altLang="ja-JP" sz="3200" dirty="0"/>
          </a:p>
        </p:txBody>
      </p:sp>
      <p:graphicFrame>
        <p:nvGraphicFramePr>
          <p:cNvPr id="3" name="グラフ 2"/>
          <p:cNvGraphicFramePr>
            <a:graphicFrameLocks/>
          </p:cNvGraphicFramePr>
          <p:nvPr>
            <p:extLst>
              <p:ext uri="{D42A27DB-BD31-4B8C-83A1-F6EECF244321}">
                <p14:modId xmlns:p14="http://schemas.microsoft.com/office/powerpoint/2010/main" val="3784313"/>
              </p:ext>
            </p:extLst>
          </p:nvPr>
        </p:nvGraphicFramePr>
        <p:xfrm>
          <a:off x="179512" y="836712"/>
          <a:ext cx="8856985" cy="5832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922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smtClean="0"/>
              <a:t>削除</a:t>
            </a:r>
            <a:r>
              <a:rPr lang="ja-JP" altLang="ja-JP" dirty="0"/>
              <a:t>した方がよいと思われる</a:t>
            </a:r>
            <a:r>
              <a:rPr lang="ja-JP" altLang="ja-JP" dirty="0" smtClean="0"/>
              <a:t>内容</a:t>
            </a:r>
            <a:r>
              <a:rPr lang="en-US" altLang="ja-JP" dirty="0" smtClean="0"/>
              <a:t/>
            </a:r>
            <a:br>
              <a:rPr lang="en-US" altLang="ja-JP" dirty="0" smtClean="0"/>
            </a:br>
            <a:r>
              <a:rPr lang="ja-JP" altLang="en-US" dirty="0" smtClean="0"/>
              <a:t>（回答数が多い領域）</a:t>
            </a:r>
            <a:endParaRPr kumimoji="1" lang="ja-JP" altLang="en-US" dirty="0"/>
          </a:p>
        </p:txBody>
      </p:sp>
      <p:sp>
        <p:nvSpPr>
          <p:cNvPr id="3" name="コンテンツ プレースホルダー 2"/>
          <p:cNvSpPr>
            <a:spLocks noGrp="1"/>
          </p:cNvSpPr>
          <p:nvPr>
            <p:ph idx="1"/>
          </p:nvPr>
        </p:nvSpPr>
        <p:spPr>
          <a:xfrm>
            <a:off x="457200" y="2420888"/>
            <a:ext cx="8229600" cy="3705275"/>
          </a:xfrm>
        </p:spPr>
        <p:txBody>
          <a:bodyPr/>
          <a:lstStyle/>
          <a:p>
            <a:r>
              <a:rPr kumimoji="1" lang="ja-JP" altLang="en-US" sz="3600" dirty="0" smtClean="0"/>
              <a:t>数値計算とコンピュータ</a:t>
            </a:r>
            <a:endParaRPr kumimoji="1" lang="en-US" altLang="ja-JP" sz="3600" dirty="0" smtClean="0"/>
          </a:p>
          <a:p>
            <a:r>
              <a:rPr kumimoji="1" lang="ja-JP" altLang="en-US" sz="3600" dirty="0" smtClean="0"/>
              <a:t>統計とコンピュータ</a:t>
            </a:r>
            <a:endParaRPr kumimoji="1" lang="en-US" altLang="ja-JP" sz="3600" dirty="0" smtClean="0"/>
          </a:p>
          <a:p>
            <a:r>
              <a:rPr lang="ja-JP" altLang="en-US" sz="3600" dirty="0"/>
              <a:t>データ</a:t>
            </a:r>
            <a:r>
              <a:rPr lang="ja-JP" altLang="en-US" sz="3600" dirty="0" smtClean="0"/>
              <a:t>の分析</a:t>
            </a:r>
            <a:endParaRPr lang="en-US" altLang="ja-JP" sz="3600" dirty="0" smtClean="0"/>
          </a:p>
          <a:p>
            <a:r>
              <a:rPr lang="ja-JP" altLang="en-US" sz="3600" dirty="0" smtClean="0">
                <a:hlinkClick r:id="rId2" action="ppaction://hlinkfile"/>
              </a:rPr>
              <a:t>項目５</a:t>
            </a:r>
            <a:r>
              <a:rPr lang="en-US" altLang="ja-JP" sz="3600" dirty="0" smtClean="0">
                <a:hlinkClick r:id="rId2" action="ppaction://hlinkfile"/>
              </a:rPr>
              <a:t>.</a:t>
            </a:r>
            <a:r>
              <a:rPr lang="en-US" altLang="ja-JP" sz="3600" dirty="0" err="1" smtClean="0">
                <a:hlinkClick r:id="rId2" action="ppaction://hlinkfile"/>
              </a:rPr>
              <a:t>docx</a:t>
            </a:r>
            <a:endParaRPr lang="en-US" altLang="ja-JP" sz="3600" dirty="0" smtClean="0"/>
          </a:p>
          <a:p>
            <a:endParaRPr kumimoji="1" lang="ja-JP" altLang="en-US" dirty="0"/>
          </a:p>
        </p:txBody>
      </p:sp>
    </p:spTree>
    <p:extLst>
      <p:ext uri="{BB962C8B-B14F-4D97-AF65-F5344CB8AC3E}">
        <p14:creationId xmlns:p14="http://schemas.microsoft.com/office/powerpoint/2010/main" val="4205634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smtClean="0"/>
              <a:t>教科書</a:t>
            </a:r>
            <a:r>
              <a:rPr lang="ja-JP" altLang="ja-JP" dirty="0"/>
              <a:t>に説明されている内容以外</a:t>
            </a:r>
            <a:r>
              <a:rPr lang="ja-JP" altLang="ja-JP" dirty="0" smtClean="0"/>
              <a:t>に特</a:t>
            </a:r>
            <a:r>
              <a:rPr lang="ja-JP" altLang="ja-JP" dirty="0"/>
              <a:t>に重視する</a:t>
            </a:r>
            <a:r>
              <a:rPr lang="ja-JP" altLang="ja-JP" dirty="0" smtClean="0"/>
              <a:t>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hlinkClick r:id="rId2" action="ppaction://hlinkfile"/>
              </a:rPr>
              <a:t>項目６</a:t>
            </a:r>
            <a:r>
              <a:rPr kumimoji="1" lang="en-US" altLang="ja-JP" dirty="0" smtClean="0">
                <a:hlinkClick r:id="rId2" action="ppaction://hlinkfile"/>
              </a:rPr>
              <a:t>.</a:t>
            </a:r>
            <a:r>
              <a:rPr kumimoji="1" lang="en-US" altLang="ja-JP" dirty="0" err="1" smtClean="0">
                <a:hlinkClick r:id="rId2" action="ppaction://hlinkfile"/>
              </a:rPr>
              <a:t>docx</a:t>
            </a:r>
            <a:endParaRPr kumimoji="1" lang="ja-JP" altLang="en-US" dirty="0"/>
          </a:p>
        </p:txBody>
      </p:sp>
    </p:spTree>
    <p:extLst>
      <p:ext uri="{BB962C8B-B14F-4D97-AF65-F5344CB8AC3E}">
        <p14:creationId xmlns:p14="http://schemas.microsoft.com/office/powerpoint/2010/main" val="4200523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612845"/>
            <a:ext cx="8784976" cy="2862322"/>
          </a:xfrm>
          <a:prstGeom prst="rect">
            <a:avLst/>
          </a:prstGeom>
        </p:spPr>
        <p:txBody>
          <a:bodyPr wrap="square">
            <a:spAutoFit/>
          </a:bodyPr>
          <a:lstStyle/>
          <a:p>
            <a:r>
              <a:rPr lang="ja-JP" altLang="ja-JP" dirty="0"/>
              <a:t>７．中・高等学校教員となる人が知っておくべき基礎理論として特に学ばせておきたい内容を５つ挙げるとしたらどの内容にしますか。□内にㇾ点を付けてください。</a:t>
            </a:r>
          </a:p>
          <a:p>
            <a:r>
              <a:rPr lang="ja-JP" altLang="ja-JP" dirty="0"/>
              <a:t>　□自然数論（ペアノの公理）　　□初等整数論　　　　　　　　□実数論</a:t>
            </a:r>
          </a:p>
          <a:p>
            <a:r>
              <a:rPr lang="ja-JP" altLang="ja-JP" dirty="0"/>
              <a:t>　□３次・４次方程式の解法　　　□代数方程式の一般論　　　　□線形代数学</a:t>
            </a:r>
          </a:p>
          <a:p>
            <a:r>
              <a:rPr lang="ja-JP" altLang="ja-JP" dirty="0"/>
              <a:t>　□１変数の解析学　　　　　　　□多変数の解析学　　　　　　□複素解析</a:t>
            </a:r>
          </a:p>
          <a:p>
            <a:r>
              <a:rPr lang="ja-JP" altLang="ja-JP" dirty="0"/>
              <a:t>　□ユークリッド幾何（古典）　　□公理論的ユークリッド幾何　□非ユークリッド幾何</a:t>
            </a:r>
          </a:p>
          <a:p>
            <a:r>
              <a:rPr lang="ja-JP" altLang="ja-JP" dirty="0"/>
              <a:t>　□微分幾何　　　　　　　　　　□位相幾何　　　　　　　　　□変換幾何</a:t>
            </a:r>
          </a:p>
          <a:p>
            <a:r>
              <a:rPr lang="ja-JP" altLang="en-US" dirty="0"/>
              <a:t>　</a:t>
            </a:r>
            <a:r>
              <a:rPr lang="ja-JP" altLang="ja-JP" dirty="0" smtClean="0"/>
              <a:t>□</a:t>
            </a:r>
            <a:r>
              <a:rPr lang="ja-JP" altLang="ja-JP" dirty="0"/>
              <a:t>グラフ理論　　　　　　　　　□確率論　　　　　　　　　　□数理統計学</a:t>
            </a:r>
          </a:p>
          <a:p>
            <a:r>
              <a:rPr lang="ja-JP" altLang="en-US" dirty="0" smtClean="0"/>
              <a:t>　</a:t>
            </a:r>
            <a:r>
              <a:rPr lang="ja-JP" altLang="ja-JP" dirty="0" smtClean="0"/>
              <a:t>□</a:t>
            </a:r>
            <a:r>
              <a:rPr lang="ja-JP" altLang="ja-JP" dirty="0"/>
              <a:t>公理的集合論　　　　　　　　□証明論（記号論理を含む）　□計算論</a:t>
            </a:r>
          </a:p>
          <a:p>
            <a:r>
              <a:rPr lang="ja-JP" altLang="ja-JP" dirty="0"/>
              <a:t>　□その他（具体的に）（　　　　　　　　　　　　　　　　　　　　　　　　　　　）</a:t>
            </a:r>
          </a:p>
        </p:txBody>
      </p:sp>
    </p:spTree>
    <p:extLst>
      <p:ext uri="{BB962C8B-B14F-4D97-AF65-F5344CB8AC3E}">
        <p14:creationId xmlns:p14="http://schemas.microsoft.com/office/powerpoint/2010/main" val="12634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06090"/>
          </a:xfrm>
        </p:spPr>
        <p:txBody>
          <a:bodyPr>
            <a:normAutofit fontScale="90000"/>
          </a:bodyPr>
          <a:lstStyle/>
          <a:p>
            <a:r>
              <a:rPr kumimoji="1" lang="ja-JP" altLang="en-US" dirty="0" smtClean="0"/>
              <a:t>知っておくべき基礎理論</a:t>
            </a:r>
            <a:r>
              <a:rPr lang="ja-JP" altLang="en-US" dirty="0" smtClean="0"/>
              <a:t>（</a:t>
            </a:r>
            <a:r>
              <a:rPr lang="en-US" altLang="ja-JP" dirty="0" smtClean="0"/>
              <a:t>5</a:t>
            </a:r>
            <a:r>
              <a:rPr lang="ja-JP" altLang="en-US" dirty="0"/>
              <a:t>つ</a:t>
            </a:r>
            <a:r>
              <a:rPr lang="ja-JP" altLang="en-US" dirty="0" smtClean="0"/>
              <a:t>）</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890778299"/>
              </p:ext>
            </p:extLst>
          </p:nvPr>
        </p:nvGraphicFramePr>
        <p:xfrm>
          <a:off x="395536" y="980728"/>
          <a:ext cx="8496944"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653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474345"/>
            <a:ext cx="8892480" cy="3139321"/>
          </a:xfrm>
          <a:prstGeom prst="rect">
            <a:avLst/>
          </a:prstGeom>
        </p:spPr>
        <p:txBody>
          <a:bodyPr wrap="square">
            <a:spAutoFit/>
          </a:bodyPr>
          <a:lstStyle/>
          <a:p>
            <a:r>
              <a:rPr lang="ja-JP" altLang="ja-JP" dirty="0"/>
              <a:t>８．中・高等学校教員を養成する上で今後重視すべきと考えるのは，どのような知識・技能の習得ですか，特に重視するもの</a:t>
            </a:r>
            <a:r>
              <a:rPr lang="en-US" altLang="ja-JP" dirty="0"/>
              <a:t>3</a:t>
            </a:r>
            <a:r>
              <a:rPr lang="ja-JP" altLang="ja-JP" dirty="0"/>
              <a:t>個以内で□内にㇾ点を付けてください。</a:t>
            </a:r>
          </a:p>
          <a:p>
            <a:r>
              <a:rPr lang="ja-JP" altLang="ja-JP" dirty="0"/>
              <a:t>　□数学の基礎理論　　　　　　　　　　　　</a:t>
            </a:r>
            <a:r>
              <a:rPr lang="ja-JP" altLang="en-US" dirty="0" smtClean="0"/>
              <a:t>　</a:t>
            </a:r>
            <a:r>
              <a:rPr lang="ja-JP" altLang="ja-JP" dirty="0"/>
              <a:t>　□数学の関連分野に関する広範な知識</a:t>
            </a:r>
          </a:p>
          <a:p>
            <a:r>
              <a:rPr lang="ja-JP" altLang="ja-JP" dirty="0"/>
              <a:t>　□数学的思考力　　　　　　　　　　</a:t>
            </a:r>
            <a:r>
              <a:rPr lang="ja-JP" altLang="en-US" dirty="0" smtClean="0"/>
              <a:t>　</a:t>
            </a:r>
            <a:r>
              <a:rPr lang="ja-JP" altLang="ja-JP" dirty="0"/>
              <a:t>　　</a:t>
            </a:r>
            <a:r>
              <a:rPr lang="ja-JP" altLang="en-US" dirty="0" smtClean="0"/>
              <a:t> </a:t>
            </a:r>
            <a:r>
              <a:rPr lang="ja-JP" altLang="ja-JP" dirty="0"/>
              <a:t>　　□子供の思考過程を理解する</a:t>
            </a:r>
          </a:p>
          <a:p>
            <a:r>
              <a:rPr lang="ja-JP" altLang="ja-JP" dirty="0"/>
              <a:t>　□学力を定着させる指導法　　　　　　　　　□数学的考え方を伸ばす指導法</a:t>
            </a:r>
          </a:p>
          <a:p>
            <a:r>
              <a:rPr lang="ja-JP" altLang="ja-JP" dirty="0"/>
              <a:t>　□数学を日常に生かす指導法　　　　　　　　□数学に興味を持たせる指導法</a:t>
            </a:r>
          </a:p>
          <a:p>
            <a:r>
              <a:rPr lang="ja-JP" altLang="ja-JP" dirty="0"/>
              <a:t>　□子供達が数学を作る指導法　　　　　　　　□子供達の協同による学習の支援</a:t>
            </a:r>
          </a:p>
          <a:p>
            <a:r>
              <a:rPr lang="ja-JP" altLang="en-US" dirty="0" smtClean="0"/>
              <a:t>　</a:t>
            </a:r>
            <a:r>
              <a:rPr lang="ja-JP" altLang="ja-JP" dirty="0" smtClean="0"/>
              <a:t>□</a:t>
            </a:r>
            <a:r>
              <a:rPr lang="ja-JP" altLang="ja-JP" dirty="0"/>
              <a:t>学校カリキュラムの構成について理解する　□数学が社会において果たす役割を知る</a:t>
            </a:r>
          </a:p>
          <a:p>
            <a:r>
              <a:rPr lang="ja-JP" altLang="ja-JP" dirty="0"/>
              <a:t>　□近未来において社会がどう変容するか考える</a:t>
            </a:r>
          </a:p>
          <a:p>
            <a:r>
              <a:rPr lang="ja-JP" altLang="ja-JP" dirty="0"/>
              <a:t>　□その他（具体的に）　　（　　　　　　　　　　　　　　　　　　　）</a:t>
            </a:r>
          </a:p>
          <a:p>
            <a:r>
              <a:rPr lang="ja-JP" altLang="ja-JP" dirty="0"/>
              <a:t>　</a:t>
            </a:r>
          </a:p>
        </p:txBody>
      </p:sp>
    </p:spTree>
    <p:extLst>
      <p:ext uri="{BB962C8B-B14F-4D97-AF65-F5344CB8AC3E}">
        <p14:creationId xmlns:p14="http://schemas.microsoft.com/office/powerpoint/2010/main" val="3427207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fontScale="90000"/>
          </a:bodyPr>
          <a:lstStyle/>
          <a:p>
            <a:r>
              <a:rPr lang="ja-JP" altLang="en-US" sz="3200" dirty="0" smtClean="0"/>
              <a:t>中・高</a:t>
            </a:r>
            <a:r>
              <a:rPr kumimoji="1" lang="ja-JP" altLang="en-US" sz="3200" dirty="0" smtClean="0"/>
              <a:t>教員養成で今後重視すべきもの</a:t>
            </a:r>
            <a:r>
              <a:rPr kumimoji="1" lang="en-US" altLang="ja-JP" sz="3200" dirty="0" smtClean="0"/>
              <a:t/>
            </a:r>
            <a:br>
              <a:rPr kumimoji="1" lang="en-US" altLang="ja-JP" sz="3200" dirty="0" smtClean="0"/>
            </a:br>
            <a:r>
              <a:rPr kumimoji="1" lang="en-US" altLang="ja-JP" sz="3200" dirty="0" smtClean="0"/>
              <a:t>(</a:t>
            </a:r>
            <a:r>
              <a:rPr lang="ja-JP" altLang="en-US" sz="3200" dirty="0" smtClean="0"/>
              <a:t>特に重視するもの</a:t>
            </a:r>
            <a:r>
              <a:rPr lang="en-US" altLang="ja-JP" sz="3200" dirty="0" smtClean="0"/>
              <a:t>3</a:t>
            </a:r>
            <a:r>
              <a:rPr lang="ja-JP" altLang="en-US" sz="3200" dirty="0" smtClean="0"/>
              <a:t>個以内</a:t>
            </a:r>
            <a:r>
              <a:rPr lang="en-US" altLang="ja-JP" sz="3200" dirty="0" smtClean="0"/>
              <a:t>)</a:t>
            </a:r>
            <a:endParaRPr kumimoji="1" lang="ja-JP" altLang="en-US" sz="3200" dirty="0"/>
          </a:p>
        </p:txBody>
      </p:sp>
      <p:graphicFrame>
        <p:nvGraphicFramePr>
          <p:cNvPr id="3" name="グラフ 2"/>
          <p:cNvGraphicFramePr>
            <a:graphicFrameLocks/>
          </p:cNvGraphicFramePr>
          <p:nvPr>
            <p:extLst>
              <p:ext uri="{D42A27DB-BD31-4B8C-83A1-F6EECF244321}">
                <p14:modId xmlns:p14="http://schemas.microsoft.com/office/powerpoint/2010/main" val="2668364646"/>
              </p:ext>
            </p:extLst>
          </p:nvPr>
        </p:nvGraphicFramePr>
        <p:xfrm>
          <a:off x="323528" y="1196752"/>
          <a:ext cx="864096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0841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教科教育法の授業での指導内容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hlinkClick r:id="rId2" action="ppaction://hlinkfile"/>
              </a:rPr>
              <a:t>アンケート－９－回答</a:t>
            </a:r>
            <a:r>
              <a:rPr kumimoji="1" lang="en-US" altLang="ja-JP" dirty="0" smtClean="0">
                <a:hlinkClick r:id="rId2" action="ppaction://hlinkfile"/>
              </a:rPr>
              <a:t>.</a:t>
            </a:r>
            <a:r>
              <a:rPr kumimoji="1" lang="en-US" altLang="ja-JP" dirty="0" err="1" smtClean="0">
                <a:hlinkClick r:id="rId2" action="ppaction://hlinkfile"/>
              </a:rPr>
              <a:t>docx</a:t>
            </a:r>
            <a:endParaRPr kumimoji="1" lang="ja-JP" altLang="en-US" dirty="0"/>
          </a:p>
        </p:txBody>
      </p:sp>
    </p:spTree>
    <p:extLst>
      <p:ext uri="{BB962C8B-B14F-4D97-AF65-F5344CB8AC3E}">
        <p14:creationId xmlns:p14="http://schemas.microsoft.com/office/powerpoint/2010/main" val="30876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lvl="0"/>
            <a:r>
              <a:rPr lang="ja-JP" altLang="en-US" dirty="0"/>
              <a:t>今後，重点的に研究すべき</a:t>
            </a:r>
            <a:r>
              <a:rPr lang="ja-JP" altLang="en-US" dirty="0" smtClean="0"/>
              <a:t>課題</a:t>
            </a:r>
            <a:r>
              <a:rPr lang="en-US" altLang="ja-JP" dirty="0" smtClean="0"/>
              <a:t/>
            </a:r>
            <a:br>
              <a:rPr lang="en-US" altLang="ja-JP" dirty="0" smtClean="0"/>
            </a:br>
            <a:r>
              <a:rPr lang="ja-JP" altLang="ja-JP" b="1" dirty="0" smtClean="0"/>
              <a:t>教科</a:t>
            </a:r>
            <a:r>
              <a:rPr lang="ja-JP" altLang="ja-JP" b="1" dirty="0"/>
              <a:t>内容に</a:t>
            </a:r>
            <a:r>
              <a:rPr lang="ja-JP" altLang="ja-JP" b="1" dirty="0" smtClean="0"/>
              <a:t>ついて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dirty="0" smtClean="0"/>
              <a:t>あれこれ</a:t>
            </a:r>
            <a:r>
              <a:rPr lang="ja-JP" altLang="ja-JP" dirty="0"/>
              <a:t>教えるのではなく，焦点をしっかりあててほしい。</a:t>
            </a:r>
          </a:p>
          <a:p>
            <a:r>
              <a:rPr lang="ja-JP" altLang="ja-JP" dirty="0" smtClean="0"/>
              <a:t>数</a:t>
            </a:r>
            <a:r>
              <a:rPr lang="ja-JP" altLang="ja-JP" dirty="0"/>
              <a:t>Ⅰでは数Ⅱでは数Ⅲでは何を考えるかという所に力点をおいてやってほしい。</a:t>
            </a:r>
          </a:p>
          <a:p>
            <a:r>
              <a:rPr lang="ja-JP" altLang="ja-JP" dirty="0" smtClean="0"/>
              <a:t>小</a:t>
            </a:r>
            <a:r>
              <a:rPr lang="ja-JP" altLang="ja-JP" dirty="0"/>
              <a:t>・中・高・大を見通した系統的なカリキュラム（学習指導要領）の作成　数学教育の目指すものの明示。</a:t>
            </a:r>
          </a:p>
          <a:p>
            <a:r>
              <a:rPr lang="ja-JP" altLang="ja-JP" dirty="0" smtClean="0"/>
              <a:t>非理科</a:t>
            </a:r>
            <a:r>
              <a:rPr lang="ja-JP" altLang="ja-JP" dirty="0"/>
              <a:t>系の生徒に数学を無関係なものとさせない、指導内容の選択と指導</a:t>
            </a:r>
            <a:r>
              <a:rPr lang="ja-JP" altLang="ja-JP" dirty="0" smtClean="0"/>
              <a:t>方法</a:t>
            </a:r>
            <a:endParaRPr lang="ja-JP" altLang="ja-JP" dirty="0"/>
          </a:p>
        </p:txBody>
      </p:sp>
    </p:spTree>
    <p:extLst>
      <p:ext uri="{BB962C8B-B14F-4D97-AF65-F5344CB8AC3E}">
        <p14:creationId xmlns:p14="http://schemas.microsoft.com/office/powerpoint/2010/main" val="357047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調査の集計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送付先　</a:t>
            </a:r>
            <a:r>
              <a:rPr kumimoji="1" lang="en-US" altLang="ja-JP" dirty="0" smtClean="0"/>
              <a:t>380</a:t>
            </a:r>
            <a:r>
              <a:rPr kumimoji="1" lang="ja-JP" altLang="en-US" dirty="0" smtClean="0"/>
              <a:t>名</a:t>
            </a:r>
            <a:endParaRPr kumimoji="1" lang="en-US" altLang="ja-JP" dirty="0" smtClean="0"/>
          </a:p>
          <a:p>
            <a:r>
              <a:rPr lang="ja-JP" altLang="en-US" dirty="0" smtClean="0"/>
              <a:t>回答数　</a:t>
            </a:r>
            <a:r>
              <a:rPr lang="en-US" altLang="ja-JP" dirty="0" smtClean="0"/>
              <a:t>129</a:t>
            </a:r>
            <a:endParaRPr kumimoji="1" lang="ja-JP" altLang="en-US" dirty="0"/>
          </a:p>
        </p:txBody>
      </p:sp>
    </p:spTree>
    <p:extLst>
      <p:ext uri="{BB962C8B-B14F-4D97-AF65-F5344CB8AC3E}">
        <p14:creationId xmlns:p14="http://schemas.microsoft.com/office/powerpoint/2010/main" val="1782304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lstStyle/>
          <a:p>
            <a:r>
              <a:rPr lang="ja-JP" altLang="ja-JP" dirty="0"/>
              <a:t>わくわくする数学。具体的には基礎・応用共に先人の知識に触れ，感動する</a:t>
            </a:r>
            <a:r>
              <a:rPr lang="ja-JP" altLang="ja-JP" dirty="0" smtClean="0"/>
              <a:t>授業</a:t>
            </a:r>
            <a:endParaRPr lang="en-US" altLang="ja-JP" dirty="0" smtClean="0"/>
          </a:p>
          <a:p>
            <a:r>
              <a:rPr lang="ja-JP" altLang="ja-JP" dirty="0" smtClean="0"/>
              <a:t>生徒</a:t>
            </a:r>
            <a:r>
              <a:rPr lang="ja-JP" altLang="ja-JP" dirty="0"/>
              <a:t>が学んで楽しく充実するのは“真理への欲求”であると考えている。将来のためとか，役立つとかいうのは全くの欺瞞でしかない。ここを正していかないと問題は解決しない。生徒はそのことを望んでいることをわかること。</a:t>
            </a:r>
          </a:p>
          <a:p>
            <a:endParaRPr kumimoji="1" lang="ja-JP" altLang="en-US" dirty="0"/>
          </a:p>
        </p:txBody>
      </p:sp>
    </p:spTree>
    <p:extLst>
      <p:ext uri="{BB962C8B-B14F-4D97-AF65-F5344CB8AC3E}">
        <p14:creationId xmlns:p14="http://schemas.microsoft.com/office/powerpoint/2010/main" val="1295177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ja-JP" dirty="0"/>
              <a:t>・発達史の側面からの導入・配列の見直し。現在の数学の教科書が数学の専門書的になりすぎている。たとえば自然対数の定義などは，それが生まれてきた歴史的必然性をふまえて導入されるべき。</a:t>
            </a:r>
          </a:p>
          <a:p>
            <a:r>
              <a:rPr lang="ja-JP" altLang="ja-JP" dirty="0"/>
              <a:t>・単なる知識（技能）の習得ではなく，数学を学ぶ意義がより明確に伝わるような指導。</a:t>
            </a:r>
          </a:p>
          <a:p>
            <a:r>
              <a:rPr lang="ja-JP" altLang="ja-JP" dirty="0"/>
              <a:t>・数学の役割を子供たちが知らなければ、便利な時代においてわざわざ数学を学ぶことはなくなってしまう気がする。「数学が社会において果たす役割を知る」ことが重要だと考える。</a:t>
            </a:r>
            <a:endParaRPr kumimoji="1" lang="ja-JP" altLang="en-US" dirty="0"/>
          </a:p>
        </p:txBody>
      </p:sp>
    </p:spTree>
    <p:extLst>
      <p:ext uri="{BB962C8B-B14F-4D97-AF65-F5344CB8AC3E}">
        <p14:creationId xmlns:p14="http://schemas.microsoft.com/office/powerpoint/2010/main" val="288834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dirty="0"/>
              <a:t>諸学問（自然科学、社会科学、人文科学およびテクノロジー）を学ぶのに基盤（学ぶための基礎、基本となる基礎学問）となる大学での学習、研究に必要となる数学諸分野の教育。これらについて、地球的規模での学問研究の進展に応じた数学教育の方向性を示していくことが重点を置いて研究するべき課題であると考えます。（昔から、欧米の大学では、いずれの学問を学ぶにしても、まず数学を学ぶことになっているのだそうです。）</a:t>
            </a:r>
          </a:p>
          <a:p>
            <a:endParaRPr kumimoji="1" lang="ja-JP" altLang="en-US" dirty="0"/>
          </a:p>
        </p:txBody>
      </p:sp>
    </p:spTree>
    <p:extLst>
      <p:ext uri="{BB962C8B-B14F-4D97-AF65-F5344CB8AC3E}">
        <p14:creationId xmlns:p14="http://schemas.microsoft.com/office/powerpoint/2010/main" val="93155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a:t>数学の技能的な解法だけではなく，物事の本質をつかみ，それを数式にして解いていく数学の良さ，合理性をいかに生徒に体得させるか，課題と思う。</a:t>
            </a:r>
          </a:p>
          <a:p>
            <a:r>
              <a:rPr lang="ja-JP" altLang="ja-JP" dirty="0"/>
              <a:t>・現代数学の流れを踏まえて，中・高等学校の数学の分野（内容）編成について研究すべきである。（例えば，現代数学で欠かすことができない行列の分野は高校時代に学習すべき項目）</a:t>
            </a:r>
          </a:p>
          <a:p>
            <a:r>
              <a:rPr lang="ja-JP" altLang="ja-JP" dirty="0"/>
              <a:t>・数学と関連する分野の教材開発、特に物理（力学分野）の内容を中高生用に</a:t>
            </a:r>
          </a:p>
        </p:txBody>
      </p:sp>
    </p:spTree>
    <p:extLst>
      <p:ext uri="{BB962C8B-B14F-4D97-AF65-F5344CB8AC3E}">
        <p14:creationId xmlns:p14="http://schemas.microsoft.com/office/powerpoint/2010/main" val="1524822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lstStyle/>
          <a:p>
            <a:r>
              <a:rPr lang="ja-JP" altLang="ja-JP" dirty="0"/>
              <a:t>高校のカリキュラムは見直すたびに時代に合わせてよくなっていると感じているが，教科書は基本的に昭和</a:t>
            </a:r>
            <a:r>
              <a:rPr lang="en-US" altLang="ja-JP" dirty="0"/>
              <a:t>40</a:t>
            </a:r>
            <a:r>
              <a:rPr lang="ja-JP" altLang="ja-JP" dirty="0"/>
              <a:t>年代とあまり変わらないと思う。大学入試対策は参考書にまかせるとして，数学の理論を学ぶことに特化した本来の意味の教科書を一から作成すべきだと考えている。</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3741812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教科内容について</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ja-JP" dirty="0"/>
              <a:t>①世代交代と少子化のなかで，指導上伝えるべきことの精選。少子化ゆえ，集団指導から個別指導への大きな流れとなっているなかで，世代交代が起こっている。過去の貴重な指導法で個別指導に活かせるものをきっちり整備していく必要がある。</a:t>
            </a:r>
          </a:p>
          <a:p>
            <a:r>
              <a:rPr lang="ja-JP" altLang="ja-JP" dirty="0"/>
              <a:t>②「数学は公式を覚えれば事足りる」という発想から，考え，定着させる指導法。「試験前に公式を覚えれば大丈夫」という考えは根強い。試験が終われば忘れ定着しない。この発想であれば授業中考えなくてもよい。対抗できる数学的に値打ちのある考えさせる設定についての研究は大きな課題。</a:t>
            </a:r>
          </a:p>
          <a:p>
            <a:endParaRPr kumimoji="1" lang="ja-JP" altLang="en-US" dirty="0"/>
          </a:p>
        </p:txBody>
      </p:sp>
    </p:spTree>
    <p:extLst>
      <p:ext uri="{BB962C8B-B14F-4D97-AF65-F5344CB8AC3E}">
        <p14:creationId xmlns:p14="http://schemas.microsoft.com/office/powerpoint/2010/main" val="864234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lvl="0"/>
            <a:r>
              <a:rPr kumimoji="1" lang="ja-JP" altLang="en-US" dirty="0" smtClean="0"/>
              <a:t>今後，重点的に研究すべき課題</a:t>
            </a:r>
            <a:r>
              <a:rPr kumimoji="1" lang="en-US" altLang="ja-JP" dirty="0" smtClean="0"/>
              <a:t/>
            </a:r>
            <a:br>
              <a:rPr kumimoji="1" lang="en-US" altLang="ja-JP" dirty="0" smtClean="0"/>
            </a:br>
            <a:r>
              <a:rPr lang="ja-JP" altLang="ja-JP" b="1" dirty="0"/>
              <a:t>指導法・教員の資質向上</a:t>
            </a:r>
          </a:p>
        </p:txBody>
      </p:sp>
      <p:sp>
        <p:nvSpPr>
          <p:cNvPr id="3" name="コンテンツ プレースホルダー 2"/>
          <p:cNvSpPr>
            <a:spLocks noGrp="1"/>
          </p:cNvSpPr>
          <p:nvPr>
            <p:ph idx="1"/>
          </p:nvPr>
        </p:nvSpPr>
        <p:spPr/>
        <p:txBody>
          <a:bodyPr>
            <a:normAutofit fontScale="92500"/>
          </a:bodyPr>
          <a:lstStyle/>
          <a:p>
            <a:r>
              <a:rPr lang="ja-JP" altLang="ja-JP" dirty="0"/>
              <a:t>数学的思考力を育成する指導</a:t>
            </a:r>
          </a:p>
          <a:p>
            <a:r>
              <a:rPr lang="ja-JP" altLang="ja-JP" dirty="0"/>
              <a:t>・正解を探すのではなく、造ること</a:t>
            </a:r>
          </a:p>
          <a:p>
            <a:r>
              <a:rPr lang="ja-JP" altLang="ja-JP" dirty="0"/>
              <a:t>・今現在、数学的活動を授業に取り入れ、数学的関心や思考力を高められる授業になるよう工夫しているが、生徒の論理的思考力は年々短絡的になっているように思われる。今後も現代の若者が興味を持って考えることのできる課題を常に研究し、教員同士情報を交換していくことが、大切なのではないかと感じている。</a:t>
            </a:r>
          </a:p>
          <a:p>
            <a:endParaRPr kumimoji="1" lang="ja-JP" altLang="en-US" dirty="0"/>
          </a:p>
        </p:txBody>
      </p:sp>
    </p:spTree>
    <p:extLst>
      <p:ext uri="{BB962C8B-B14F-4D97-AF65-F5344CB8AC3E}">
        <p14:creationId xmlns:p14="http://schemas.microsoft.com/office/powerpoint/2010/main" val="1684196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lvl="0"/>
            <a:r>
              <a:rPr lang="ja-JP" altLang="en-US" dirty="0"/>
              <a:t>今後，重点的に研究すべき課題</a:t>
            </a:r>
            <a:r>
              <a:rPr lang="en-US" altLang="ja-JP" dirty="0"/>
              <a:t/>
            </a:r>
            <a:br>
              <a:rPr lang="en-US" altLang="ja-JP" dirty="0"/>
            </a:br>
            <a:r>
              <a:rPr lang="ja-JP" altLang="ja-JP" b="1" dirty="0"/>
              <a:t>指導法・教員の資質向上</a:t>
            </a:r>
          </a:p>
        </p:txBody>
      </p:sp>
      <p:sp>
        <p:nvSpPr>
          <p:cNvPr id="3" name="コンテンツ プレースホルダー 2"/>
          <p:cNvSpPr>
            <a:spLocks noGrp="1"/>
          </p:cNvSpPr>
          <p:nvPr>
            <p:ph idx="1"/>
          </p:nvPr>
        </p:nvSpPr>
        <p:spPr/>
        <p:txBody>
          <a:bodyPr>
            <a:normAutofit fontScale="85000" lnSpcReduction="20000"/>
          </a:bodyPr>
          <a:lstStyle/>
          <a:p>
            <a:r>
              <a:rPr lang="ja-JP" altLang="ja-JP" dirty="0"/>
              <a:t>教員側の指導力向上が大きな課題であると思う。小中高の数学教員の連携を強めていくことが課題ではないだろうか。</a:t>
            </a:r>
          </a:p>
          <a:p>
            <a:r>
              <a:rPr lang="ja-JP" altLang="ja-JP" dirty="0"/>
              <a:t>・予習、復習の仕方とその効果</a:t>
            </a:r>
          </a:p>
          <a:p>
            <a:r>
              <a:rPr lang="ja-JP" altLang="ja-JP" dirty="0"/>
              <a:t>・既有知識の効果的な使用法</a:t>
            </a:r>
          </a:p>
          <a:p>
            <a:r>
              <a:rPr lang="ja-JP" altLang="ja-JP" dirty="0"/>
              <a:t>・電子教科書などバーチャルなものと実物などを利用した提示法の工夫。</a:t>
            </a:r>
          </a:p>
          <a:p>
            <a:r>
              <a:rPr lang="ja-JP" altLang="ja-JP" dirty="0"/>
              <a:t>・指導に教員が自信をもてない内容の摘出とその指導法。</a:t>
            </a:r>
          </a:p>
          <a:p>
            <a:r>
              <a:rPr lang="ja-JP" altLang="ja-JP" dirty="0"/>
              <a:t>・具体的研究よりも教員の資質向上、学力向上対策が先決</a:t>
            </a:r>
          </a:p>
          <a:p>
            <a:endParaRPr kumimoji="1" lang="ja-JP" altLang="en-US" dirty="0"/>
          </a:p>
        </p:txBody>
      </p:sp>
    </p:spTree>
    <p:extLst>
      <p:ext uri="{BB962C8B-B14F-4D97-AF65-F5344CB8AC3E}">
        <p14:creationId xmlns:p14="http://schemas.microsoft.com/office/powerpoint/2010/main" val="925877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ja-JP" b="1" dirty="0"/>
              <a:t>指導法・教員の資質向上</a:t>
            </a:r>
            <a:endParaRPr kumimoji="1" lang="ja-JP" altLang="en-US" dirty="0"/>
          </a:p>
        </p:txBody>
      </p:sp>
      <p:sp>
        <p:nvSpPr>
          <p:cNvPr id="3" name="コンテンツ プレースホルダー 2"/>
          <p:cNvSpPr>
            <a:spLocks noGrp="1"/>
          </p:cNvSpPr>
          <p:nvPr>
            <p:ph idx="1"/>
          </p:nvPr>
        </p:nvSpPr>
        <p:spPr/>
        <p:txBody>
          <a:bodyPr/>
          <a:lstStyle/>
          <a:p>
            <a:r>
              <a:rPr lang="ja-JP" altLang="ja-JP" dirty="0"/>
              <a:t>進学実績をあげるために、ひたすら入試問題を解けるようにするための授業が増えているような気がします。このような中で、入試に直結しないような授業をすると、校内で浮いた存在になる空気が出てきているのです。学会の研究の視点とは異なるでしょうが、研究の成果を実践しにくい環境になりつつあるのは問題かなと感じます。アカデミックな立場の方々の応援が現場には必要です。</a:t>
            </a:r>
          </a:p>
          <a:p>
            <a:endParaRPr kumimoji="1" lang="ja-JP" altLang="en-US" dirty="0"/>
          </a:p>
        </p:txBody>
      </p:sp>
    </p:spTree>
    <p:extLst>
      <p:ext uri="{BB962C8B-B14F-4D97-AF65-F5344CB8AC3E}">
        <p14:creationId xmlns:p14="http://schemas.microsoft.com/office/powerpoint/2010/main" val="3687626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en-US" dirty="0" smtClean="0"/>
              <a:t>教員養成</a:t>
            </a:r>
            <a:endParaRPr kumimoji="1" lang="ja-JP" altLang="en-US" dirty="0"/>
          </a:p>
        </p:txBody>
      </p:sp>
      <p:sp>
        <p:nvSpPr>
          <p:cNvPr id="3" name="コンテンツ プレースホルダー 2"/>
          <p:cNvSpPr>
            <a:spLocks noGrp="1"/>
          </p:cNvSpPr>
          <p:nvPr>
            <p:ph idx="1"/>
          </p:nvPr>
        </p:nvSpPr>
        <p:spPr>
          <a:xfrm>
            <a:off x="179512" y="1600200"/>
            <a:ext cx="8784976" cy="4781128"/>
          </a:xfrm>
        </p:spPr>
        <p:txBody>
          <a:bodyPr>
            <a:normAutofit/>
          </a:bodyPr>
          <a:lstStyle/>
          <a:p>
            <a:r>
              <a:rPr lang="ja-JP" altLang="ja-JP" dirty="0"/>
              <a:t>数学科教育法や数学教育に関して、中学に力点が置かれている。中学はともかく、高校の数学教育に携わる教員の多くは、教育学部出身ではない。今も昔もそうであるが、そのこと（その現実）を考えて、理学部の数学と教育学部で教える数学について、大学側で積極的な課題研究を期待したい</a:t>
            </a:r>
            <a:r>
              <a:rPr lang="ja-JP" altLang="ja-JP" dirty="0" smtClean="0"/>
              <a:t>。</a:t>
            </a:r>
            <a:endParaRPr lang="en-US" altLang="ja-JP" dirty="0" smtClean="0"/>
          </a:p>
          <a:p>
            <a:r>
              <a:rPr lang="ja-JP" altLang="ja-JP" dirty="0"/>
              <a:t>ゆとり教育世代の学生は考える力や知識が不足している。それを補うための大学の授業研究。</a:t>
            </a:r>
          </a:p>
          <a:p>
            <a:endParaRPr lang="ja-JP" altLang="ja-JP" dirty="0"/>
          </a:p>
          <a:p>
            <a:endParaRPr kumimoji="1" lang="ja-JP" altLang="en-US" dirty="0"/>
          </a:p>
        </p:txBody>
      </p:sp>
    </p:spTree>
    <p:extLst>
      <p:ext uri="{BB962C8B-B14F-4D97-AF65-F5344CB8AC3E}">
        <p14:creationId xmlns:p14="http://schemas.microsoft.com/office/powerpoint/2010/main" val="111181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612845"/>
            <a:ext cx="8424936" cy="3139321"/>
          </a:xfrm>
          <a:prstGeom prst="rect">
            <a:avLst/>
          </a:prstGeom>
        </p:spPr>
        <p:txBody>
          <a:bodyPr wrap="square">
            <a:spAutoFit/>
          </a:bodyPr>
          <a:lstStyle/>
          <a:p>
            <a:r>
              <a:rPr lang="ja-JP" altLang="ja-JP" dirty="0"/>
              <a:t>２．中学校数学科の以下内容で，</a:t>
            </a:r>
            <a:r>
              <a:rPr lang="en-US" altLang="ja-JP" dirty="0"/>
              <a:t>a.</a:t>
            </a:r>
            <a:r>
              <a:rPr lang="ja-JP" altLang="ja-JP" dirty="0"/>
              <a:t>指導が難しいと感じる内容には□内にㇾ点を，また，</a:t>
            </a:r>
            <a:r>
              <a:rPr lang="en-US" altLang="ja-JP" dirty="0"/>
              <a:t>b.</a:t>
            </a:r>
            <a:r>
              <a:rPr lang="ja-JP" altLang="ja-JP" dirty="0"/>
              <a:t>生徒にとっておもしろいかまたは役に立つと思われる内容については○内にㇾ点をつけてください。</a:t>
            </a:r>
          </a:p>
          <a:p>
            <a:r>
              <a:rPr lang="ja-JP" altLang="ja-JP" dirty="0"/>
              <a:t>□○ 正負の数　　　　□○ 文字式の計算　　　　　　□○ １次式・１次方程式</a:t>
            </a:r>
          </a:p>
          <a:p>
            <a:r>
              <a:rPr lang="ja-JP" altLang="ja-JP" dirty="0"/>
              <a:t>□○ 比例・反比例　　□○ 基本作図　　　　　　　　□○ 空間図形</a:t>
            </a:r>
          </a:p>
          <a:p>
            <a:r>
              <a:rPr lang="ja-JP" altLang="ja-JP" dirty="0"/>
              <a:t>□○ 連立方程式　　　□○ 一次関数　　　　　　　　□○ 確率</a:t>
            </a:r>
          </a:p>
          <a:p>
            <a:r>
              <a:rPr lang="ja-JP" altLang="ja-JP" dirty="0" smtClean="0"/>
              <a:t>□</a:t>
            </a:r>
            <a:r>
              <a:rPr lang="ja-JP" altLang="ja-JP" dirty="0"/>
              <a:t>○ 標本調査　　　　□○ 平行線・角の性質　　　　□○ 三角形の合同</a:t>
            </a:r>
          </a:p>
          <a:p>
            <a:r>
              <a:rPr lang="ja-JP" altLang="ja-JP" dirty="0"/>
              <a:t>□○ 平方根　　　　　□○ 文字式の展開・因数分解　□○ 自然数の素因数分解</a:t>
            </a:r>
          </a:p>
          <a:p>
            <a:r>
              <a:rPr lang="ja-JP" altLang="ja-JP" dirty="0"/>
              <a:t>□○ ２次方程式</a:t>
            </a:r>
            <a:r>
              <a:rPr lang="en-US" altLang="ja-JP" dirty="0"/>
              <a:t>    </a:t>
            </a:r>
            <a:r>
              <a:rPr lang="ja-JP" altLang="ja-JP" dirty="0"/>
              <a:t>　□○ 関数</a:t>
            </a:r>
            <a:r>
              <a:rPr lang="en-US" altLang="ja-JP" i="1" dirty="0"/>
              <a:t>y </a:t>
            </a:r>
            <a:r>
              <a:rPr lang="en-US" altLang="ja-JP" dirty="0"/>
              <a:t>= </a:t>
            </a:r>
            <a:r>
              <a:rPr lang="en-US" altLang="ja-JP" i="1" dirty="0"/>
              <a:t>ax</a:t>
            </a:r>
            <a:r>
              <a:rPr lang="en-US" altLang="ja-JP" baseline="30000" dirty="0"/>
              <a:t>2 </a:t>
            </a:r>
            <a:r>
              <a:rPr lang="ja-JP" altLang="ja-JP" baseline="30000" dirty="0"/>
              <a:t>　</a:t>
            </a:r>
            <a:r>
              <a:rPr lang="en-US" altLang="ja-JP" baseline="30000" dirty="0"/>
              <a:t>  </a:t>
            </a:r>
            <a:r>
              <a:rPr lang="ja-JP" altLang="ja-JP" baseline="30000" dirty="0"/>
              <a:t>　  　　　　　</a:t>
            </a:r>
            <a:r>
              <a:rPr lang="ja-JP" altLang="ja-JP" dirty="0"/>
              <a:t>　□○ 相似（平行線と線分の比を含む）</a:t>
            </a:r>
          </a:p>
          <a:p>
            <a:r>
              <a:rPr lang="ja-JP" altLang="ja-JP" dirty="0"/>
              <a:t>□○ 円周角の定理　　□○ 三平方の定理　</a:t>
            </a:r>
          </a:p>
          <a:p>
            <a:r>
              <a:rPr lang="ja-JP" altLang="ja-JP" dirty="0"/>
              <a:t>特に指導が難しいと感じる点がありましたら具体的にお書きください。</a:t>
            </a:r>
          </a:p>
        </p:txBody>
      </p:sp>
    </p:spTree>
    <p:extLst>
      <p:ext uri="{BB962C8B-B14F-4D97-AF65-F5344CB8AC3E}">
        <p14:creationId xmlns:p14="http://schemas.microsoft.com/office/powerpoint/2010/main" val="35957836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今後，重点的に研究すべき課題</a:t>
            </a:r>
            <a:r>
              <a:rPr lang="en-US" altLang="ja-JP" dirty="0"/>
              <a:t/>
            </a:r>
            <a:br>
              <a:rPr lang="en-US" altLang="ja-JP" dirty="0"/>
            </a:br>
            <a:r>
              <a:rPr lang="ja-JP" altLang="en-US" dirty="0"/>
              <a:t>教員養成</a:t>
            </a:r>
            <a:endParaRPr kumimoji="1" lang="ja-JP" altLang="en-US" dirty="0"/>
          </a:p>
        </p:txBody>
      </p:sp>
      <p:sp>
        <p:nvSpPr>
          <p:cNvPr id="3" name="コンテンツ プレースホルダー 2"/>
          <p:cNvSpPr>
            <a:spLocks noGrp="1"/>
          </p:cNvSpPr>
          <p:nvPr>
            <p:ph idx="1"/>
          </p:nvPr>
        </p:nvSpPr>
        <p:spPr/>
        <p:txBody>
          <a:bodyPr/>
          <a:lstStyle/>
          <a:p>
            <a:r>
              <a:rPr lang="ja-JP" altLang="ja-JP" dirty="0"/>
              <a:t>教員養成等の大学の数学は、本当に中学校、高等学校の教室にいる生徒の存在を想定して企画、立案されているでしょうか。専門的な数学を学ばせて、あとは「各自考える」式の教育になってはいないでしょうか。</a:t>
            </a:r>
          </a:p>
          <a:p>
            <a:r>
              <a:rPr lang="ja-JP" altLang="ja-JP" dirty="0"/>
              <a:t>・特に工学部における教員養成においてはその数学力をどのように高めるのか？教員の数学力を高める方法は大変重要だと思う</a:t>
            </a:r>
            <a:endParaRPr kumimoji="1" lang="ja-JP" altLang="en-US" dirty="0"/>
          </a:p>
        </p:txBody>
      </p:sp>
    </p:spTree>
    <p:extLst>
      <p:ext uri="{BB962C8B-B14F-4D97-AF65-F5344CB8AC3E}">
        <p14:creationId xmlns:p14="http://schemas.microsoft.com/office/powerpoint/2010/main" val="877133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今後，重点的に研究すべき課題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hlinkClick r:id="rId2" action="ppaction://hlinkfile"/>
              </a:rPr>
              <a:t>アンケートー１０－回答</a:t>
            </a:r>
            <a:r>
              <a:rPr kumimoji="1" lang="en-US" altLang="ja-JP" dirty="0" smtClean="0">
                <a:hlinkClick r:id="rId2" action="ppaction://hlinkfile"/>
              </a:rPr>
              <a:t>.</a:t>
            </a:r>
            <a:r>
              <a:rPr kumimoji="1" lang="en-US" altLang="ja-JP" dirty="0" err="1" smtClean="0">
                <a:hlinkClick r:id="rId2" action="ppaction://hlinkfile"/>
              </a:rPr>
              <a:t>docx</a:t>
            </a:r>
            <a:endParaRPr kumimoji="1" lang="ja-JP" altLang="en-US" dirty="0"/>
          </a:p>
        </p:txBody>
      </p:sp>
    </p:spTree>
    <p:extLst>
      <p:ext uri="{BB962C8B-B14F-4D97-AF65-F5344CB8AC3E}">
        <p14:creationId xmlns:p14="http://schemas.microsoft.com/office/powerpoint/2010/main" val="1039546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終わりに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おいそがしいなかアンケートにご協力いただいた</a:t>
            </a:r>
            <a:r>
              <a:rPr kumimoji="1" lang="en-US" altLang="ja-JP" dirty="0" smtClean="0"/>
              <a:t>129</a:t>
            </a:r>
            <a:r>
              <a:rPr kumimoji="1" lang="ja-JP" altLang="en-US" dirty="0" smtClean="0"/>
              <a:t>名の先生方に感謝します。</a:t>
            </a:r>
            <a:endParaRPr kumimoji="1" lang="en-US" altLang="ja-JP" dirty="0" smtClean="0"/>
          </a:p>
          <a:p>
            <a:r>
              <a:rPr lang="ja-JP" altLang="ja-JP" dirty="0"/>
              <a:t>今後，結果を精査し，中・高等学校数学教育の改善に生かして</a:t>
            </a:r>
            <a:r>
              <a:rPr lang="ja-JP" altLang="ja-JP" dirty="0" smtClean="0"/>
              <a:t>いきたい</a:t>
            </a:r>
            <a:r>
              <a:rPr lang="ja-JP" altLang="en-US" dirty="0" smtClean="0"/>
              <a:t>と考えています</a:t>
            </a:r>
            <a:r>
              <a:rPr lang="ja-JP" altLang="ja-JP" dirty="0" smtClean="0"/>
              <a:t>。</a:t>
            </a:r>
            <a:endParaRPr lang="ja-JP" altLang="ja-JP" dirty="0"/>
          </a:p>
          <a:p>
            <a:endParaRPr kumimoji="1" lang="ja-JP" altLang="en-US" dirty="0"/>
          </a:p>
        </p:txBody>
      </p:sp>
    </p:spTree>
    <p:extLst>
      <p:ext uri="{BB962C8B-B14F-4D97-AF65-F5344CB8AC3E}">
        <p14:creationId xmlns:p14="http://schemas.microsoft.com/office/powerpoint/2010/main" val="93014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8058"/>
          </a:xfrm>
        </p:spPr>
        <p:txBody>
          <a:bodyPr>
            <a:normAutofit fontScale="90000"/>
          </a:bodyPr>
          <a:lstStyle/>
          <a:p>
            <a:r>
              <a:rPr kumimoji="1" lang="ja-JP" altLang="en-US" dirty="0" smtClean="0"/>
              <a:t>中学校の内容</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3651702322"/>
              </p:ext>
            </p:extLst>
          </p:nvPr>
        </p:nvGraphicFramePr>
        <p:xfrm>
          <a:off x="179512" y="836712"/>
          <a:ext cx="8712967"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395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8058"/>
          </a:xfrm>
        </p:spPr>
        <p:txBody>
          <a:bodyPr>
            <a:normAutofit fontScale="90000"/>
          </a:bodyPr>
          <a:lstStyle/>
          <a:p>
            <a:r>
              <a:rPr kumimoji="1" lang="ja-JP" altLang="en-US" dirty="0" smtClean="0"/>
              <a:t>中学校の内容</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2707349918"/>
              </p:ext>
            </p:extLst>
          </p:nvPr>
        </p:nvGraphicFramePr>
        <p:xfrm>
          <a:off x="107504" y="764704"/>
          <a:ext cx="8712967" cy="100811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61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空間図形について</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dirty="0" smtClean="0"/>
              <a:t>・</a:t>
            </a:r>
            <a:r>
              <a:rPr lang="ja-JP" altLang="ja-JP" dirty="0"/>
              <a:t>空間図形の「説明せよ」の指導がどの程度あつかえばよいか難しい。むしろ，「証明せよ」と厳密性を要求したほうが指導しやすい。</a:t>
            </a:r>
          </a:p>
          <a:p>
            <a:r>
              <a:rPr lang="ja-JP" altLang="ja-JP" dirty="0"/>
              <a:t>・空間認知力が低下している感じを日々受けますので，空間に関する内容を</a:t>
            </a:r>
            <a:r>
              <a:rPr lang="en-US" altLang="ja-JP" dirty="0"/>
              <a:t>C.G.</a:t>
            </a:r>
            <a:r>
              <a:rPr lang="ja-JP" altLang="ja-JP" dirty="0"/>
              <a:t>や模型で視覚的にとらえられる様にし，自分で解答を見いだせる様にする点が難しいと感じる</a:t>
            </a:r>
            <a:r>
              <a:rPr lang="ja-JP" altLang="ja-JP" dirty="0" smtClean="0"/>
              <a:t>。</a:t>
            </a:r>
            <a:endParaRPr lang="ja-JP" altLang="ja-JP" dirty="0"/>
          </a:p>
        </p:txBody>
      </p:sp>
    </p:spTree>
    <p:extLst>
      <p:ext uri="{BB962C8B-B14F-4D97-AF65-F5344CB8AC3E}">
        <p14:creationId xmlns:p14="http://schemas.microsoft.com/office/powerpoint/2010/main" val="1590134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図形の証明について</a:t>
            </a:r>
            <a:endParaRPr kumimoji="1" lang="ja-JP" altLang="en-US" dirty="0"/>
          </a:p>
        </p:txBody>
      </p:sp>
      <p:sp>
        <p:nvSpPr>
          <p:cNvPr id="3" name="コンテンツ プレースホルダー 2"/>
          <p:cNvSpPr>
            <a:spLocks noGrp="1"/>
          </p:cNvSpPr>
          <p:nvPr>
            <p:ph idx="1"/>
          </p:nvPr>
        </p:nvSpPr>
        <p:spPr>
          <a:xfrm>
            <a:off x="457200" y="1268760"/>
            <a:ext cx="8363272" cy="5328592"/>
          </a:xfrm>
        </p:spPr>
        <p:txBody>
          <a:bodyPr/>
          <a:lstStyle/>
          <a:p>
            <a:r>
              <a:rPr lang="ja-JP" altLang="ja-JP" dirty="0"/>
              <a:t>記述する内容よりも，記述の仕方に注目してしまい，論理的に考えられない生徒が多い。また，結論を導くということを途中で忘れてしまい，証明が終わったのかどうかも自分で判断できていない生徒が多い。</a:t>
            </a:r>
          </a:p>
          <a:p>
            <a:r>
              <a:rPr lang="ja-JP" altLang="ja-JP" dirty="0"/>
              <a:t>・証明の記述の仕方，証明をすることの</a:t>
            </a:r>
            <a:r>
              <a:rPr lang="ja-JP" altLang="ja-JP" dirty="0" smtClean="0"/>
              <a:t>意義</a:t>
            </a:r>
            <a:endParaRPr lang="en-US" altLang="ja-JP" dirty="0" smtClean="0"/>
          </a:p>
          <a:p>
            <a:r>
              <a:rPr kumimoji="1" lang="ja-JP" altLang="en-US" dirty="0"/>
              <a:t>塾</a:t>
            </a:r>
            <a:r>
              <a:rPr kumimoji="1" lang="ja-JP" altLang="en-US" dirty="0" smtClean="0"/>
              <a:t>でやり方だけ先行して習っているので，根拠と結論が逆になる生徒も多い。教科書も記述が曖昧であるため，体系をとらえさせずらい。</a:t>
            </a:r>
            <a:endParaRPr kumimoji="1" lang="ja-JP" altLang="en-US" dirty="0"/>
          </a:p>
        </p:txBody>
      </p:sp>
    </p:spTree>
    <p:extLst>
      <p:ext uri="{BB962C8B-B14F-4D97-AF65-F5344CB8AC3E}">
        <p14:creationId xmlns:p14="http://schemas.microsoft.com/office/powerpoint/2010/main" val="535960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中学校の内容について</a:t>
            </a:r>
            <a:endParaRPr kumimoji="1" lang="ja-JP" altLang="en-US" dirty="0"/>
          </a:p>
        </p:txBody>
      </p:sp>
      <p:sp>
        <p:nvSpPr>
          <p:cNvPr id="3" name="コンテンツ プレースホルダー 2"/>
          <p:cNvSpPr>
            <a:spLocks noGrp="1"/>
          </p:cNvSpPr>
          <p:nvPr>
            <p:ph idx="1"/>
          </p:nvPr>
        </p:nvSpPr>
        <p:spPr/>
        <p:txBody>
          <a:bodyPr/>
          <a:lstStyle/>
          <a:p>
            <a:r>
              <a:rPr lang="ja-JP" altLang="ja-JP" dirty="0"/>
              <a:t>知識・理解・技能として「解き方を覚えなさい」と指導することを反省し，「なぜその様な考え方をするのか」を重点として指導する必要を感じる</a:t>
            </a:r>
            <a:r>
              <a:rPr lang="ja-JP" altLang="ja-JP" dirty="0" smtClean="0"/>
              <a:t>。</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3162684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2137</Words>
  <Application>Microsoft Office PowerPoint</Application>
  <PresentationFormat>画面に合わせる (4:3)</PresentationFormat>
  <Paragraphs>137</Paragraphs>
  <Slides>42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44" baseType="lpstr">
      <vt:lpstr>Office ​​テーマ</vt:lpstr>
      <vt:lpstr>文書</vt:lpstr>
      <vt:lpstr>中・高等学校数学教育における課題―アンケート調査より―」 　　</vt:lpstr>
      <vt:lpstr>PowerPoint プレゼンテーション</vt:lpstr>
      <vt:lpstr>調査の集計</vt:lpstr>
      <vt:lpstr>PowerPoint プレゼンテーション</vt:lpstr>
      <vt:lpstr>中学校の内容</vt:lpstr>
      <vt:lpstr>中学校の内容</vt:lpstr>
      <vt:lpstr>空間図形について</vt:lpstr>
      <vt:lpstr>図形の証明について</vt:lpstr>
      <vt:lpstr>中学校の内容について</vt:lpstr>
      <vt:lpstr>PowerPoint プレゼンテーション</vt:lpstr>
      <vt:lpstr>高等学校の内容</vt:lpstr>
      <vt:lpstr>高等学校の内容</vt:lpstr>
      <vt:lpstr>PowerPoint プレゼンテーション</vt:lpstr>
      <vt:lpstr>データの分析・統計</vt:lpstr>
      <vt:lpstr>　統計的推測について </vt:lpstr>
      <vt:lpstr>確率分布について</vt:lpstr>
      <vt:lpstr>平面図形について</vt:lpstr>
      <vt:lpstr>ベクトルについて</vt:lpstr>
      <vt:lpstr>極限</vt:lpstr>
      <vt:lpstr>高等学校の数学</vt:lpstr>
      <vt:lpstr>中高数学科の指導の改善に対しする評価</vt:lpstr>
      <vt:lpstr>削除した方がよいと思われる内容 （回答数が多い領域）</vt:lpstr>
      <vt:lpstr>教科書に説明されている内容以外に特に重視すること</vt:lpstr>
      <vt:lpstr>PowerPoint プレゼンテーション</vt:lpstr>
      <vt:lpstr>知っておくべき基礎理論（5つ）</vt:lpstr>
      <vt:lpstr>PowerPoint プレゼンテーション</vt:lpstr>
      <vt:lpstr>中・高教員養成で今後重視すべきもの (特に重視するもの3個以内)</vt:lpstr>
      <vt:lpstr>教科教育法の授業での指導内容</vt:lpstr>
      <vt:lpstr>今後，重点的に研究すべき課題 教科内容について</vt:lpstr>
      <vt:lpstr>今後，重点的に研究すべき課題 教科内容について</vt:lpstr>
      <vt:lpstr>今後，重点的に研究すべき課題 教科内容について</vt:lpstr>
      <vt:lpstr>今後，重点的に研究すべき課題 教科内容について</vt:lpstr>
      <vt:lpstr>今後，重点的に研究すべき課題 教科内容について</vt:lpstr>
      <vt:lpstr>今後，重点的に研究すべき課題 教科内容について</vt:lpstr>
      <vt:lpstr>今後，重点的に研究すべき課題 教科内容について</vt:lpstr>
      <vt:lpstr>今後，重点的に研究すべき課題 指導法・教員の資質向上</vt:lpstr>
      <vt:lpstr>今後，重点的に研究すべき課題 指導法・教員の資質向上</vt:lpstr>
      <vt:lpstr>今後，重点的に研究すべき課題 指導法・教員の資質向上</vt:lpstr>
      <vt:lpstr>今後，重点的に研究すべき課題 教員養成</vt:lpstr>
      <vt:lpstr>今後，重点的に研究すべき課題 教員養成</vt:lpstr>
      <vt:lpstr>今後，重点的に研究すべき課題</vt:lpstr>
      <vt:lpstr>終わりに</vt:lpstr>
    </vt:vector>
  </TitlesOfParts>
  <Company>文教大学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白石　和夫</dc:creator>
  <cp:lastModifiedBy>白石　和夫</cp:lastModifiedBy>
  <cp:revision>29</cp:revision>
  <dcterms:created xsi:type="dcterms:W3CDTF">2012-03-22T08:53:39Z</dcterms:created>
  <dcterms:modified xsi:type="dcterms:W3CDTF">2012-03-27T11:38:28Z</dcterms:modified>
</cp:coreProperties>
</file>